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Layouts/slideLayout3.xml" ContentType="application/vnd.openxmlformats-officedocument.presentationml.slideLayout+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Masters/notesMaster1.xml" ContentType="application/vnd.openxmlformats-officedocument.presentationml.notesMaster+xml"/>
  <Override PartName="/ppt/theme/theme2.xml" ContentType="application/vnd.openxmlformats-officedocument.theme+xml"/>
  <Override PartName="/ppt/theme/theme1.xml" ContentType="application/vnd.openxmlformats-officedocument.theme+xml"/>
  <Override PartName="/ppt/ink/ink1.xml" ContentType="application/inkml+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customXml/itemProps2.xml" ContentType="application/vnd.openxmlformats-officedocument.customXmlProperties+xml"/>
  <Override PartName="/customXml/itemProps3.xml" ContentType="application/vnd.openxmlformats-officedocument.customXmlProperties+xml"/>
  <Override PartName="/customXml/itemProps1.xml" ContentType="application/vnd.openxmlformats-officedocument.customXmlPropertie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4"/>
  </p:sldMasterIdLst>
  <p:notesMasterIdLst>
    <p:notesMasterId r:id="rId31"/>
  </p:notesMasterIdLst>
  <p:sldIdLst>
    <p:sldId id="260" r:id="rId5"/>
    <p:sldId id="270" r:id="rId6"/>
    <p:sldId id="284" r:id="rId7"/>
    <p:sldId id="292" r:id="rId8"/>
    <p:sldId id="281" r:id="rId9"/>
    <p:sldId id="285" r:id="rId10"/>
    <p:sldId id="286" r:id="rId11"/>
    <p:sldId id="290" r:id="rId12"/>
    <p:sldId id="294" r:id="rId13"/>
    <p:sldId id="287" r:id="rId14"/>
    <p:sldId id="271" r:id="rId15"/>
    <p:sldId id="288" r:id="rId16"/>
    <p:sldId id="278" r:id="rId17"/>
    <p:sldId id="272" r:id="rId18"/>
    <p:sldId id="291" r:id="rId19"/>
    <p:sldId id="273" r:id="rId20"/>
    <p:sldId id="296" r:id="rId21"/>
    <p:sldId id="274" r:id="rId22"/>
    <p:sldId id="295" r:id="rId23"/>
    <p:sldId id="275" r:id="rId24"/>
    <p:sldId id="297" r:id="rId25"/>
    <p:sldId id="298" r:id="rId26"/>
    <p:sldId id="283" r:id="rId27"/>
    <p:sldId id="276" r:id="rId28"/>
    <p:sldId id="299" r:id="rId29"/>
    <p:sldId id="277"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EC25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6" autoAdjust="0"/>
    <p:restoredTop sz="94249" autoAdjust="0"/>
  </p:normalViewPr>
  <p:slideViewPr>
    <p:cSldViewPr snapToGrid="0">
      <p:cViewPr varScale="1">
        <p:scale>
          <a:sx n="68" d="100"/>
          <a:sy n="68" d="100"/>
        </p:scale>
        <p:origin x="73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customXml" Target="../customXml/item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ableStyles" Target="tableStyles.xml"/><Relationship Id="rId8" Type="http://schemas.openxmlformats.org/officeDocument/2006/relationships/slide" Target="slides/slide4.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5-25T10:20:30.942"/>
    </inkml:context>
    <inkml:brush xml:id="br0">
      <inkml:brushProperty name="width" value="0.06174" units="cm"/>
      <inkml:brushProperty name="height" value="0.06174" units="cm"/>
    </inkml:brush>
  </inkml:definitions>
  <inkml:trace contextRef="#ctx0" brushRef="#br0">0 0 24575,'1'5'0,"0"0"0,0 0 0,0 0 0,2-1 0,-1 0 0,-1 2 0,1-2 0,1 1 0,-1-2 0,2 1 0,2 5 0,10 15 0,46 88 0,3-2 0,7-3 0,98 112 0,-95-131 0,75 112 0,24 38 0,-142-197 0,220 255 0,-85-129 0,-25-26 0,-112-109 0,1 0 0,2-2 0,1-1 0,2-3 0,0 1 0,1-3 0,60 28 0,-41-28 0,-1 3 0,-2 3 0,0 3 0,-2 0 0,-2 3 0,-2 3 0,-1 1 0,81 92 0,233 277 0,-178-204 0,100 126 0,-159-166 0,-56-97 0,-48-50 0,-1 0 0,0 1 0,29 43 0,135 202 0,-120-197 0,-45-51 0,-1 1 0,18 23 0,-15-14 0,3 1 0,0-2 0,2-1 0,0-1 0,41 29 0,184 152 0,-231-186 0,0 0 0,-2 2 0,0 0 0,0 0 0,14 28 0,-15-23 0,143 208 0,1 39 0,-117-210 0,-35-52 0,1-1 0,-2 1 0,1 0 0,0 0 0,-2 0 0,-1 1 0,1 0 0,-1 0 0,5 20 0,20 146 0,-23-148 0,-5-20 0,0-1 0,1 0 0,-1 1 0,1-1 0,2 0 0,-1 0 0,0 1 0,1-2 0,0 1 0,0-2 0,1 2 0,0-1 0,8 9 0,7 5-170,1-3-1,0 1 0,1-2 1,1 0-1,1-2 0,0-1 1,40 18-1,-37-23-6655</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2BD57DC-C7DD-41C1-98B8-F0AFADDB53FC}" type="datetimeFigureOut">
              <a:rPr lang="en-GB" smtClean="0"/>
              <a:t>04/10/2023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B2E17FA-ABE0-47AA-B9E3-20CDE6DBDC41}" type="slidenum">
              <a:rPr lang="en-GB" smtClean="0"/>
              <a:t>‹#›</a:t>
            </a:fld>
            <a:endParaRPr lang="en-GB"/>
          </a:p>
        </p:txBody>
      </p:sp>
    </p:spTree>
    <p:extLst>
      <p:ext uri="{BB962C8B-B14F-4D97-AF65-F5344CB8AC3E}">
        <p14:creationId xmlns:p14="http://schemas.microsoft.com/office/powerpoint/2010/main" val="30248679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800" b="1"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dirty="0">
                <a:effectLst/>
                <a:latin typeface="Calibri" panose="020F0502020204030204" pitchFamily="34" charset="0"/>
                <a:ea typeface="Calibri" panose="020F0502020204030204" pitchFamily="34" charset="0"/>
                <a:cs typeface="Times New Roman" panose="02020603050405020304" pitchFamily="18" charset="0"/>
              </a:rPr>
              <a:t>Sustainability, feels increasingly omnipresent, permeating through almost all aspects of our lives.. And Mountain biking is no exception, especially when it comes to mountain bike trails. I’m sure most, if not all of us here have an awareness of the issue of sustainability of mountain bike trails and probably have our own perspectives.  </a:t>
            </a:r>
          </a:p>
          <a:p>
            <a:endParaRPr lang="en-GB" b="1" i="0" dirty="0">
              <a:solidFill>
                <a:srgbClr val="212121"/>
              </a:solidFill>
              <a:effectLst/>
              <a:latin typeface="Cambria" panose="02040503050406030204" pitchFamily="18" charset="0"/>
            </a:endParaRPr>
          </a:p>
          <a:p>
            <a:r>
              <a:rPr lang="en-GB" b="1" i="0" dirty="0">
                <a:solidFill>
                  <a:srgbClr val="212121"/>
                </a:solidFill>
                <a:effectLst/>
                <a:latin typeface="Cambria" panose="02040503050406030204" pitchFamily="18" charset="0"/>
              </a:rPr>
              <a:t>But, I’d like to take a step back and consider how philosophical and theoretical approaches to sustainability might be applied to mountain bike trails and to see whether we might learn lessons from the discipline of sustainability science. As a scientist, theory is important, but it is the application of the theory which I think really matters. how it can actually be applied to help us all to create more sustainable mountain bike trails is the important part of the picture. The chapter itself combines theory, and a little philosophy with practical recommendations </a:t>
            </a:r>
          </a:p>
          <a:p>
            <a:endParaRPr lang="en-GB" b="1" i="0" dirty="0">
              <a:solidFill>
                <a:srgbClr val="212121"/>
              </a:solidFill>
              <a:effectLst/>
              <a:latin typeface="Cambria" panose="02040503050406030204" pitchFamily="18" charset="0"/>
            </a:endParaRPr>
          </a:p>
          <a:p>
            <a:endParaRPr lang="en-GB" b="0" i="0" dirty="0">
              <a:solidFill>
                <a:srgbClr val="212121"/>
              </a:solidFill>
              <a:effectLst/>
              <a:latin typeface="Cambria" panose="02040503050406030204" pitchFamily="18" charset="0"/>
            </a:endParaRPr>
          </a:p>
        </p:txBody>
      </p:sp>
      <p:sp>
        <p:nvSpPr>
          <p:cNvPr id="4" name="Slide Number Placeholder 3"/>
          <p:cNvSpPr>
            <a:spLocks noGrp="1"/>
          </p:cNvSpPr>
          <p:nvPr>
            <p:ph type="sldNum" sz="quarter" idx="5"/>
          </p:nvPr>
        </p:nvSpPr>
        <p:spPr/>
        <p:txBody>
          <a:bodyPr/>
          <a:lstStyle/>
          <a:p>
            <a:fld id="{0B2E17FA-ABE0-47AA-B9E3-20CDE6DBDC41}" type="slidenum">
              <a:rPr lang="en-GB" smtClean="0"/>
              <a:t>1</a:t>
            </a:fld>
            <a:endParaRPr lang="en-GB"/>
          </a:p>
        </p:txBody>
      </p:sp>
    </p:spTree>
    <p:extLst>
      <p:ext uri="{BB962C8B-B14F-4D97-AF65-F5344CB8AC3E}">
        <p14:creationId xmlns:p14="http://schemas.microsoft.com/office/powerpoint/2010/main" val="2631359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Full disclosure – and this may be hard to believe but I’m not a philosopher. Or an environmentalist or an ecologist, although I appreciate that some of you in the room probably are. But in diving down the rabbit hole of sustainability I’ve indulged myself in ……</a:t>
            </a:r>
          </a:p>
          <a:p>
            <a:endParaRPr lang="en-GB" dirty="0"/>
          </a:p>
          <a:p>
            <a:endParaRPr lang="en-GB" dirty="0"/>
          </a:p>
          <a:p>
            <a:r>
              <a:rPr lang="en-GB" dirty="0"/>
              <a:t>Similarly, considering a trail in isolation will help us learn about that trail and potentially to identify strategies for mitigation. But what about the surrounding trails, what about the wider trail network. If we adopt a more holistic philosophy then we are asking very different questions – how does what we do at this immediate location impact upon another. Which is where human behaviour becomes a very important variable. If we change a trail for instance, we might reasonably expect this to change rider behaviours – maybe they will ride it more and as a result reduce their use of other trails, or the opposite – it might no longer meet their needs and they elect to ride elsewhere.</a:t>
            </a:r>
          </a:p>
          <a:p>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fld id="{0B2E17FA-ABE0-47AA-B9E3-20CDE6DBDC41}" type="slidenum">
              <a:rPr lang="en-GB" smtClean="0"/>
              <a:t>10</a:t>
            </a:fld>
            <a:endParaRPr lang="en-GB"/>
          </a:p>
        </p:txBody>
      </p:sp>
    </p:spTree>
    <p:extLst>
      <p:ext uri="{BB962C8B-B14F-4D97-AF65-F5344CB8AC3E}">
        <p14:creationId xmlns:p14="http://schemas.microsoft.com/office/powerpoint/2010/main" val="1631250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r>
              <a:rPr lang="en-GB" dirty="0"/>
              <a:t>IMPACT ON THE ENTIRE BIOSPHERE IS IMPORTANT</a:t>
            </a:r>
          </a:p>
          <a:p>
            <a:endParaRPr lang="en-GB" dirty="0"/>
          </a:p>
          <a:p>
            <a:r>
              <a:rPr lang="en-GB" dirty="0"/>
              <a:t>Outline the various potential impacts but then</a:t>
            </a:r>
          </a:p>
          <a:p>
            <a:endParaRPr lang="en-GB" dirty="0"/>
          </a:p>
          <a:p>
            <a:r>
              <a:rPr lang="en-GB" dirty="0"/>
              <a:t>It is a complex, dynamic system. Yes, we need to understand the mechanistic stuff but then apply it in a wider multidisciplinary context. We need both </a:t>
            </a:r>
            <a:r>
              <a:rPr lang="en-GB" dirty="0" err="1"/>
              <a:t>approaxches</a:t>
            </a:r>
            <a:r>
              <a:rPr lang="en-GB" dirty="0"/>
              <a:t>.</a:t>
            </a:r>
          </a:p>
          <a:p>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fld id="{0B2E17FA-ABE0-47AA-B9E3-20CDE6DBDC41}" type="slidenum">
              <a:rPr lang="en-GB" smtClean="0"/>
              <a:t>11</a:t>
            </a:fld>
            <a:endParaRPr lang="en-GB"/>
          </a:p>
        </p:txBody>
      </p:sp>
    </p:spTree>
    <p:extLst>
      <p:ext uri="{BB962C8B-B14F-4D97-AF65-F5344CB8AC3E}">
        <p14:creationId xmlns:p14="http://schemas.microsoft.com/office/powerpoint/2010/main" val="33423856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Calibri" panose="020F0502020204030204" pitchFamily="34" charset="0"/>
                <a:ea typeface="Calibri" panose="020F0502020204030204" pitchFamily="34" charset="0"/>
                <a:cs typeface="Times New Roman" panose="02020603050405020304" pitchFamily="18" charset="0"/>
              </a:rPr>
              <a:t>We know that riding behaviours are a significant moderator for ecological impact of MTB, riding in the wet, skidding, tyre choice, littering, seed dispersion etc). but also notoriously difficult to measure (at least historically) as humans are complex.</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r>
              <a:rPr lang="en-GB" dirty="0"/>
              <a:t>behaviours – will ride what they want etc. May ride wet trails – will ride unauthorised trails. </a:t>
            </a:r>
          </a:p>
          <a:p>
            <a:endParaRPr lang="en-GB" dirty="0"/>
          </a:p>
          <a:p>
            <a:r>
              <a:rPr lang="en-GB" dirty="0"/>
              <a:t>So we really do need to factor the human into the equation!!</a:t>
            </a:r>
          </a:p>
          <a:p>
            <a:endParaRPr lang="en-GB" dirty="0"/>
          </a:p>
          <a:p>
            <a:r>
              <a:rPr lang="en-GB" dirty="0"/>
              <a:t>This is human nature to a large degree. And I’m making absolutely no judgements here about whether this is right or wrong. It’s about trying to understand what the picture is currently and why.   </a:t>
            </a:r>
          </a:p>
        </p:txBody>
      </p:sp>
      <p:sp>
        <p:nvSpPr>
          <p:cNvPr id="4" name="Slide Number Placeholder 3"/>
          <p:cNvSpPr>
            <a:spLocks noGrp="1"/>
          </p:cNvSpPr>
          <p:nvPr>
            <p:ph type="sldNum" sz="quarter" idx="5"/>
          </p:nvPr>
        </p:nvSpPr>
        <p:spPr/>
        <p:txBody>
          <a:bodyPr/>
          <a:lstStyle/>
          <a:p>
            <a:fld id="{0B2E17FA-ABE0-47AA-B9E3-20CDE6DBDC41}" type="slidenum">
              <a:rPr lang="en-GB" smtClean="0"/>
              <a:t>12</a:t>
            </a:fld>
            <a:endParaRPr lang="en-GB"/>
          </a:p>
        </p:txBody>
      </p:sp>
    </p:spTree>
    <p:extLst>
      <p:ext uri="{BB962C8B-B14F-4D97-AF65-F5344CB8AC3E}">
        <p14:creationId xmlns:p14="http://schemas.microsoft.com/office/powerpoint/2010/main" val="13925245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t>Great, but still tends to be focusses upon reducing the impact – doing less bad – which is better than nothing but what about making things better?</a:t>
            </a:r>
          </a:p>
          <a:p>
            <a:endParaRPr lang="en-GB" sz="1800" dirty="0"/>
          </a:p>
          <a:p>
            <a:r>
              <a:rPr lang="en-GB" sz="1800" dirty="0"/>
              <a:t>And the truth of the matter is that contemporary approaches to sustainability haven’t worked.</a:t>
            </a:r>
          </a:p>
          <a:p>
            <a:endParaRPr lang="en-GB" sz="1800" dirty="0"/>
          </a:p>
          <a:p>
            <a:pPr>
              <a:lnSpc>
                <a:spcPct val="107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DO MORE GOOD, improve the environment, economy, social aspects.</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I appreciate that this may sound a little aspirational and I’m not suggesting that we can easily reach a place where we deliver benefits across of areas. However, I’m suggesting that we should start to </a:t>
            </a:r>
            <a:r>
              <a:rPr lang="en-GB" sz="1800" b="1" dirty="0">
                <a:effectLst/>
                <a:latin typeface="Calibri" panose="020F0502020204030204" pitchFamily="34" charset="0"/>
                <a:ea typeface="Calibri" panose="020F0502020204030204" pitchFamily="34" charset="0"/>
                <a:cs typeface="Times New Roman" panose="02020603050405020304" pitchFamily="18" charset="0"/>
              </a:rPr>
              <a:t>change the narrative a little, accentuate the positive. </a:t>
            </a:r>
            <a:r>
              <a:rPr lang="en-GB" sz="1800" dirty="0">
                <a:effectLst/>
                <a:latin typeface="Calibri" panose="020F0502020204030204" pitchFamily="34" charset="0"/>
                <a:ea typeface="Calibri" panose="020F0502020204030204" pitchFamily="34" charset="0"/>
                <a:cs typeface="Times New Roman" panose="02020603050405020304" pitchFamily="18" charset="0"/>
              </a:rPr>
              <a:t>Dial up the stoke a little.</a:t>
            </a:r>
          </a:p>
          <a:p>
            <a:pPr>
              <a:lnSpc>
                <a:spcPct val="107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And this doesn’t mean that we stop looking to measure the impacts of MTB, quite the opposite. It’s only by measuring the impacts across various contexts and outcome that we can begin to identify how we can make improvements etc. But that should be the aim, simply measuring what currently happens is not enough.</a:t>
            </a:r>
          </a:p>
          <a:p>
            <a:endParaRPr lang="en-GB" dirty="0"/>
          </a:p>
        </p:txBody>
      </p:sp>
      <p:sp>
        <p:nvSpPr>
          <p:cNvPr id="4" name="Slide Number Placeholder 3"/>
          <p:cNvSpPr>
            <a:spLocks noGrp="1"/>
          </p:cNvSpPr>
          <p:nvPr>
            <p:ph type="sldNum" sz="quarter" idx="5"/>
          </p:nvPr>
        </p:nvSpPr>
        <p:spPr/>
        <p:txBody>
          <a:bodyPr/>
          <a:lstStyle/>
          <a:p>
            <a:fld id="{0B2E17FA-ABE0-47AA-B9E3-20CDE6DBDC41}" type="slidenum">
              <a:rPr lang="en-GB" smtClean="0"/>
              <a:t>13</a:t>
            </a:fld>
            <a:endParaRPr lang="en-GB"/>
          </a:p>
        </p:txBody>
      </p:sp>
    </p:spTree>
    <p:extLst>
      <p:ext uri="{BB962C8B-B14F-4D97-AF65-F5344CB8AC3E}">
        <p14:creationId xmlns:p14="http://schemas.microsoft.com/office/powerpoint/2010/main" val="21746042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B2E17FA-ABE0-47AA-B9E3-20CDE6DBDC41}" type="slidenum">
              <a:rPr lang="en-GB" smtClean="0"/>
              <a:t>14</a:t>
            </a:fld>
            <a:endParaRPr lang="en-GB"/>
          </a:p>
        </p:txBody>
      </p:sp>
    </p:spTree>
    <p:extLst>
      <p:ext uri="{BB962C8B-B14F-4D97-AF65-F5344CB8AC3E}">
        <p14:creationId xmlns:p14="http://schemas.microsoft.com/office/powerpoint/2010/main" val="34061846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r>
              <a:rPr lang="en-GB" dirty="0"/>
              <a:t>So what does this mean in relation to MTB trails? Well, if we adopt a regenerative holistic approach to sustainability the question changes from how can we mitigate damage to this trail, or how can we enhance biodiversity in designing this trail to – how can mountain bike trails enhance the wider biosphere</a:t>
            </a:r>
          </a:p>
        </p:txBody>
      </p:sp>
      <p:sp>
        <p:nvSpPr>
          <p:cNvPr id="4" name="Slide Number Placeholder 3"/>
          <p:cNvSpPr>
            <a:spLocks noGrp="1"/>
          </p:cNvSpPr>
          <p:nvPr>
            <p:ph type="sldNum" sz="quarter" idx="5"/>
          </p:nvPr>
        </p:nvSpPr>
        <p:spPr/>
        <p:txBody>
          <a:bodyPr/>
          <a:lstStyle/>
          <a:p>
            <a:fld id="{0B2E17FA-ABE0-47AA-B9E3-20CDE6DBDC41}" type="slidenum">
              <a:rPr lang="en-GB" smtClean="0"/>
              <a:t>15</a:t>
            </a:fld>
            <a:endParaRPr lang="en-GB"/>
          </a:p>
        </p:txBody>
      </p:sp>
    </p:spTree>
    <p:extLst>
      <p:ext uri="{BB962C8B-B14F-4D97-AF65-F5344CB8AC3E}">
        <p14:creationId xmlns:p14="http://schemas.microsoft.com/office/powerpoint/2010/main" val="372576312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 key element of the regenerative approach is the focus on the human being which introduces the concept of inner and outer dimensions of sustainability.</a:t>
            </a:r>
          </a:p>
          <a:p>
            <a:endParaRPr lang="en-GB" dirty="0"/>
          </a:p>
          <a:p>
            <a:r>
              <a:rPr lang="en-GB" dirty="0"/>
              <a:t>Despite growing global challenges for planetary sustainability and over 20 years of sustainability science – significant challenges for sustainability persist. We have not managed to really effect fundamental behavioural changes sufficient to halt negative impacts upon the planet. And it has been suggested that this may result from a pre-occupation with outer dimensions of sustainability and collective social structures with a lack of consideration for our inner worlds and inner dimensions of sustainability. </a:t>
            </a:r>
          </a:p>
          <a:p>
            <a:r>
              <a:rPr lang="en-GB" dirty="0"/>
              <a:t>And seeking external solutions to external problems of sustainability may not be the best approach.</a:t>
            </a:r>
          </a:p>
          <a:p>
            <a:endParaRPr lang="en-GB" dirty="0"/>
          </a:p>
          <a:p>
            <a:r>
              <a:rPr lang="en-GB" dirty="0"/>
              <a:t>Our inner worlds may have the greatest potential for transformative change.</a:t>
            </a:r>
          </a:p>
          <a:p>
            <a:endParaRPr lang="en-GB" dirty="0"/>
          </a:p>
          <a:p>
            <a:r>
              <a:rPr lang="en-GB" dirty="0"/>
              <a:t>The deepest levels of this are our mental models, the filters that we experience the world through. These underpin our systemic structures and the patterns and events that we seek to understand – the type of scientific questions that we ask. The capacity to question and critiquing our own mental models and adopt new paradigms may lead to significant changes.</a:t>
            </a:r>
          </a:p>
          <a:p>
            <a:endParaRPr lang="en-GB" dirty="0"/>
          </a:p>
          <a:p>
            <a:r>
              <a:rPr lang="en-GB" dirty="0"/>
              <a:t>Deep leverage points – difficult to activate but truly transformational</a:t>
            </a:r>
          </a:p>
          <a:p>
            <a:r>
              <a:rPr lang="en-GB" dirty="0"/>
              <a:t>. How do mountain bike trails promote our inner dimension of sustainability and does this drive wider behaviours and attitudes etc.</a:t>
            </a:r>
          </a:p>
          <a:p>
            <a:endParaRPr lang="en-GB" dirty="0"/>
          </a:p>
          <a:p>
            <a:r>
              <a:rPr lang="en-GB" dirty="0"/>
              <a:t>And yes, yes it does. Maybe.</a:t>
            </a:r>
          </a:p>
        </p:txBody>
      </p:sp>
      <p:sp>
        <p:nvSpPr>
          <p:cNvPr id="4" name="Slide Number Placeholder 3"/>
          <p:cNvSpPr>
            <a:spLocks noGrp="1"/>
          </p:cNvSpPr>
          <p:nvPr>
            <p:ph type="sldNum" sz="quarter" idx="5"/>
          </p:nvPr>
        </p:nvSpPr>
        <p:spPr/>
        <p:txBody>
          <a:bodyPr/>
          <a:lstStyle/>
          <a:p>
            <a:fld id="{0B2E17FA-ABE0-47AA-B9E3-20CDE6DBDC41}" type="slidenum">
              <a:rPr lang="en-GB" smtClean="0"/>
              <a:t>16</a:t>
            </a:fld>
            <a:endParaRPr lang="en-GB"/>
          </a:p>
        </p:txBody>
      </p:sp>
    </p:spTree>
    <p:extLst>
      <p:ext uri="{BB962C8B-B14F-4D97-AF65-F5344CB8AC3E}">
        <p14:creationId xmlns:p14="http://schemas.microsoft.com/office/powerpoint/2010/main" val="40108601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can consider sustainability to exist across two dimensions of reality – an internally versus externally experienced dimension and a collective versus individual dimension. </a:t>
            </a:r>
          </a:p>
          <a:p>
            <a:r>
              <a:rPr lang="en-GB" dirty="0"/>
              <a:t>Therefore, we have 4 domains of sustainability</a:t>
            </a:r>
          </a:p>
        </p:txBody>
      </p:sp>
      <p:sp>
        <p:nvSpPr>
          <p:cNvPr id="4" name="Slide Number Placeholder 3"/>
          <p:cNvSpPr>
            <a:spLocks noGrp="1"/>
          </p:cNvSpPr>
          <p:nvPr>
            <p:ph type="sldNum" sz="quarter" idx="5"/>
          </p:nvPr>
        </p:nvSpPr>
        <p:spPr/>
        <p:txBody>
          <a:bodyPr/>
          <a:lstStyle/>
          <a:p>
            <a:fld id="{0B2E17FA-ABE0-47AA-B9E3-20CDE6DBDC41}" type="slidenum">
              <a:rPr lang="en-GB" smtClean="0"/>
              <a:t>17</a:t>
            </a:fld>
            <a:endParaRPr lang="en-GB"/>
          </a:p>
        </p:txBody>
      </p:sp>
    </p:spTree>
    <p:extLst>
      <p:ext uri="{BB962C8B-B14F-4D97-AF65-F5344CB8AC3E}">
        <p14:creationId xmlns:p14="http://schemas.microsoft.com/office/powerpoint/2010/main" val="10912907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consistent with previous findings but is not without methodological limitations, cross-sectional, self reported data. We could assume that there is some evidence however of inner dimensions of sustainability being developed here. </a:t>
            </a:r>
          </a:p>
          <a:p>
            <a:endParaRPr lang="en-GB" dirty="0"/>
          </a:p>
          <a:p>
            <a:r>
              <a:rPr lang="en-GB" dirty="0"/>
              <a:t>We certainly need more research to explore this phenomenon longitudinally and in more detail. What is the baseline, what do these changes actually look like? What initiates them and how do they manifest?</a:t>
            </a:r>
          </a:p>
        </p:txBody>
      </p:sp>
      <p:sp>
        <p:nvSpPr>
          <p:cNvPr id="4" name="Slide Number Placeholder 3"/>
          <p:cNvSpPr>
            <a:spLocks noGrp="1"/>
          </p:cNvSpPr>
          <p:nvPr>
            <p:ph type="sldNum" sz="quarter" idx="5"/>
          </p:nvPr>
        </p:nvSpPr>
        <p:spPr/>
        <p:txBody>
          <a:bodyPr/>
          <a:lstStyle/>
          <a:p>
            <a:fld id="{0B2E17FA-ABE0-47AA-B9E3-20CDE6DBDC41}" type="slidenum">
              <a:rPr lang="en-GB" smtClean="0"/>
              <a:t>18</a:t>
            </a:fld>
            <a:endParaRPr lang="en-GB"/>
          </a:p>
        </p:txBody>
      </p:sp>
    </p:spTree>
    <p:extLst>
      <p:ext uri="{BB962C8B-B14F-4D97-AF65-F5344CB8AC3E}">
        <p14:creationId xmlns:p14="http://schemas.microsoft.com/office/powerpoint/2010/main" val="35663938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Just some examples.</a:t>
            </a:r>
          </a:p>
        </p:txBody>
      </p:sp>
      <p:sp>
        <p:nvSpPr>
          <p:cNvPr id="4" name="Slide Number Placeholder 3"/>
          <p:cNvSpPr>
            <a:spLocks noGrp="1"/>
          </p:cNvSpPr>
          <p:nvPr>
            <p:ph type="sldNum" sz="quarter" idx="5"/>
          </p:nvPr>
        </p:nvSpPr>
        <p:spPr/>
        <p:txBody>
          <a:bodyPr/>
          <a:lstStyle/>
          <a:p>
            <a:fld id="{0B2E17FA-ABE0-47AA-B9E3-20CDE6DBDC41}" type="slidenum">
              <a:rPr lang="en-GB" smtClean="0"/>
              <a:t>19</a:t>
            </a:fld>
            <a:endParaRPr lang="en-GB"/>
          </a:p>
        </p:txBody>
      </p:sp>
    </p:spTree>
    <p:extLst>
      <p:ext uri="{BB962C8B-B14F-4D97-AF65-F5344CB8AC3E}">
        <p14:creationId xmlns:p14="http://schemas.microsoft.com/office/powerpoint/2010/main" val="27345579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dirty="0">
                <a:effectLst/>
                <a:latin typeface="Calibri" panose="020F0502020204030204" pitchFamily="34" charset="0"/>
                <a:ea typeface="Calibri" panose="020F0502020204030204" pitchFamily="34" charset="0"/>
                <a:cs typeface="Times New Roman" panose="02020603050405020304" pitchFamily="18" charset="0"/>
              </a:rPr>
              <a:t>So, let’s start right at the beginning by considering how we might actually define sustainable mountain bike trails.. </a:t>
            </a:r>
          </a:p>
          <a:p>
            <a:endParaRPr lang="en-GB" sz="1200" b="0" dirty="0">
              <a:effectLst/>
              <a:latin typeface="Calibri" panose="020F0502020204030204" pitchFamily="34" charset="0"/>
              <a:ea typeface="Calibri" panose="020F0502020204030204" pitchFamily="34" charset="0"/>
              <a:cs typeface="Times New Roman" panose="02020603050405020304" pitchFamily="18" charset="0"/>
            </a:endParaRPr>
          </a:p>
          <a:p>
            <a:r>
              <a:rPr lang="en-GB" sz="1200" b="0" dirty="0">
                <a:effectLst/>
                <a:latin typeface="Calibri" panose="020F0502020204030204" pitchFamily="34" charset="0"/>
                <a:ea typeface="Calibri" panose="020F0502020204030204" pitchFamily="34" charset="0"/>
                <a:cs typeface="Times New Roman" panose="02020603050405020304" pitchFamily="18" charset="0"/>
              </a:rPr>
              <a:t>As an academic – terminology is important.</a:t>
            </a:r>
          </a:p>
          <a:p>
            <a:endParaRPr lang="en-GB" sz="1200" b="0" dirty="0">
              <a:effectLst/>
              <a:latin typeface="Calibri" panose="020F0502020204030204" pitchFamily="34" charset="0"/>
              <a:ea typeface="Calibri" panose="020F0502020204030204" pitchFamily="34" charset="0"/>
              <a:cs typeface="Times New Roman" panose="02020603050405020304" pitchFamily="18" charset="0"/>
            </a:endParaRPr>
          </a:p>
          <a:p>
            <a:r>
              <a:rPr lang="en-GB" sz="1200" b="0" dirty="0">
                <a:effectLst/>
                <a:latin typeface="Calibri" panose="020F0502020204030204" pitchFamily="34" charset="0"/>
                <a:ea typeface="Calibri" panose="020F0502020204030204" pitchFamily="34" charset="0"/>
                <a:cs typeface="Times New Roman" panose="02020603050405020304" pitchFamily="18" charset="0"/>
              </a:rPr>
              <a:t>This may seem like a fairly straightforward question but I think it’s important to get a little bit of clarity around this right from the outset. I’m sure we all have our own understanding of what this means and maybe different ways of prioritising different aspects. So, I’m inviting you consider this question for a moment…… What do you believe makes a sustainable trail?</a:t>
            </a:r>
            <a:endParaRPr lang="en-GB" sz="1200" b="0" dirty="0"/>
          </a:p>
        </p:txBody>
      </p:sp>
      <p:sp>
        <p:nvSpPr>
          <p:cNvPr id="4" name="Slide Number Placeholder 3"/>
          <p:cNvSpPr>
            <a:spLocks noGrp="1"/>
          </p:cNvSpPr>
          <p:nvPr>
            <p:ph type="sldNum" sz="quarter" idx="5"/>
          </p:nvPr>
        </p:nvSpPr>
        <p:spPr/>
        <p:txBody>
          <a:bodyPr/>
          <a:lstStyle/>
          <a:p>
            <a:fld id="{0B2E17FA-ABE0-47AA-B9E3-20CDE6DBDC41}" type="slidenum">
              <a:rPr lang="en-GB" smtClean="0"/>
              <a:t>2</a:t>
            </a:fld>
            <a:endParaRPr lang="en-GB"/>
          </a:p>
        </p:txBody>
      </p:sp>
    </p:spTree>
    <p:extLst>
      <p:ext uri="{BB962C8B-B14F-4D97-AF65-F5344CB8AC3E}">
        <p14:creationId xmlns:p14="http://schemas.microsoft.com/office/powerpoint/2010/main" val="187760887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OK, So I think we probably all understand how important trail associations have become and the important role they play in promoting sustainable trails. Don’t worry though -  I’m not about to claim that TAs as a panacea – I’ll leave that for them to do themselves – but </a:t>
            </a:r>
          </a:p>
          <a:p>
            <a:endParaRPr lang="en-GB" dirty="0"/>
          </a:p>
          <a:p>
            <a:endParaRPr lang="en-GB" dirty="0"/>
          </a:p>
          <a:p>
            <a:r>
              <a:rPr lang="en-GB" sz="1800" dirty="0">
                <a:solidFill>
                  <a:srgbClr val="000000"/>
                </a:solidFill>
                <a:effectLst/>
                <a:latin typeface="Times New Roman" panose="02020603050405020304" pitchFamily="18" charset="0"/>
                <a:ea typeface="Calibri" panose="020F0502020204030204" pitchFamily="34" charset="0"/>
              </a:rPr>
              <a:t>When </a:t>
            </a:r>
            <a:r>
              <a:rPr lang="en-GB" sz="1800" dirty="0">
                <a:effectLst/>
                <a:latin typeface="Times New Roman" panose="02020603050405020304" pitchFamily="18" charset="0"/>
                <a:ea typeface="Calibri" panose="020F0502020204030204" pitchFamily="34" charset="0"/>
              </a:rPr>
              <a:t>viewed from the perspective of regenerative sustainability, it appears likely that participation in mountain biking is influencing an internal dimension of sustainability (evidenced through reported attitudes) and driving pro-environmental behaviours that extend beyond the boundaries of the trail itself. </a:t>
            </a:r>
            <a:r>
              <a:rPr lang="en-GB" dirty="0"/>
              <a:t>out the role of the trail associations?</a:t>
            </a:r>
          </a:p>
          <a:p>
            <a:endParaRPr lang="en-GB" dirty="0"/>
          </a:p>
          <a:p>
            <a:r>
              <a:rPr lang="en-GB" dirty="0"/>
              <a:t>Key thing here is how this theoretical conceptualisation can influence what the trail association sets out to do. Yes, the trail work is valuable but the wider….is equally important.</a:t>
            </a:r>
          </a:p>
        </p:txBody>
      </p:sp>
      <p:sp>
        <p:nvSpPr>
          <p:cNvPr id="4" name="Slide Number Placeholder 3"/>
          <p:cNvSpPr>
            <a:spLocks noGrp="1"/>
          </p:cNvSpPr>
          <p:nvPr>
            <p:ph type="sldNum" sz="quarter" idx="5"/>
          </p:nvPr>
        </p:nvSpPr>
        <p:spPr/>
        <p:txBody>
          <a:bodyPr/>
          <a:lstStyle/>
          <a:p>
            <a:fld id="{0B2E17FA-ABE0-47AA-B9E3-20CDE6DBDC41}" type="slidenum">
              <a:rPr lang="en-GB" smtClean="0"/>
              <a:t>20</a:t>
            </a:fld>
            <a:endParaRPr lang="en-GB"/>
          </a:p>
        </p:txBody>
      </p:sp>
    </p:spTree>
    <p:extLst>
      <p:ext uri="{BB962C8B-B14F-4D97-AF65-F5344CB8AC3E}">
        <p14:creationId xmlns:p14="http://schemas.microsoft.com/office/powerpoint/2010/main" val="374346233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 this has implications for inclusion and diversity.</a:t>
            </a:r>
          </a:p>
          <a:p>
            <a:endParaRPr lang="en-GB" dirty="0"/>
          </a:p>
          <a:p>
            <a:r>
              <a:rPr lang="en-GB" dirty="0"/>
              <a:t>Prohibition and Covid etc. </a:t>
            </a:r>
          </a:p>
        </p:txBody>
      </p:sp>
      <p:sp>
        <p:nvSpPr>
          <p:cNvPr id="4" name="Slide Number Placeholder 3"/>
          <p:cNvSpPr>
            <a:spLocks noGrp="1"/>
          </p:cNvSpPr>
          <p:nvPr>
            <p:ph type="sldNum" sz="quarter" idx="5"/>
          </p:nvPr>
        </p:nvSpPr>
        <p:spPr/>
        <p:txBody>
          <a:bodyPr/>
          <a:lstStyle/>
          <a:p>
            <a:fld id="{0B2E17FA-ABE0-47AA-B9E3-20CDE6DBDC41}" type="slidenum">
              <a:rPr lang="en-GB" smtClean="0"/>
              <a:t>22</a:t>
            </a:fld>
            <a:endParaRPr lang="en-GB"/>
          </a:p>
        </p:txBody>
      </p:sp>
    </p:spTree>
    <p:extLst>
      <p:ext uri="{BB962C8B-B14F-4D97-AF65-F5344CB8AC3E}">
        <p14:creationId xmlns:p14="http://schemas.microsoft.com/office/powerpoint/2010/main" val="215009248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r>
              <a:rPr lang="en-GB" dirty="0"/>
              <a:t>But…what about unauthorised trail use and riding in wet conditions etc?</a:t>
            </a:r>
          </a:p>
          <a:p>
            <a:endParaRPr lang="en-GB" dirty="0"/>
          </a:p>
          <a:p>
            <a:r>
              <a:rPr lang="en-GB" dirty="0"/>
              <a:t>How does availability of preferred trail types influence this? </a:t>
            </a:r>
          </a:p>
          <a:p>
            <a:endParaRPr lang="en-GB" dirty="0"/>
          </a:p>
          <a:p>
            <a:r>
              <a:rPr lang="en-GB" dirty="0"/>
              <a:t>We also know that riders will largely ride what they want and if it is not available they will build it etc. How does this fit with inner dimensions?</a:t>
            </a:r>
          </a:p>
          <a:p>
            <a:endParaRPr lang="en-GB" dirty="0"/>
          </a:p>
          <a:p>
            <a:r>
              <a:rPr lang="en-GB" dirty="0"/>
              <a:t>What ab</a:t>
            </a:r>
          </a:p>
          <a:p>
            <a:endParaRPr lang="en-GB" dirty="0"/>
          </a:p>
          <a:p>
            <a:r>
              <a:rPr lang="en-GB" sz="1800" dirty="0">
                <a:solidFill>
                  <a:srgbClr val="000000"/>
                </a:solidFill>
                <a:effectLst/>
                <a:latin typeface="Times New Roman" panose="02020603050405020304" pitchFamily="18" charset="0"/>
                <a:ea typeface="Calibri" panose="020F0502020204030204" pitchFamily="34" charset="0"/>
              </a:rPr>
              <a:t>When </a:t>
            </a:r>
            <a:r>
              <a:rPr lang="en-GB" sz="1800" dirty="0">
                <a:effectLst/>
                <a:latin typeface="Times New Roman" panose="02020603050405020304" pitchFamily="18" charset="0"/>
                <a:ea typeface="Calibri" panose="020F0502020204030204" pitchFamily="34" charset="0"/>
              </a:rPr>
              <a:t>viewed from the perspective of regenerative sustainability, it appears likely that participation in mountain biking is influencing an internal dimension of sustainability (evidenced through reported attitudes) and driving pro-environmental behaviours that extend beyond the boundaries of the trail itself. </a:t>
            </a:r>
            <a:r>
              <a:rPr lang="en-GB" dirty="0"/>
              <a:t>out the role of the trail associations?</a:t>
            </a:r>
          </a:p>
        </p:txBody>
      </p:sp>
      <p:sp>
        <p:nvSpPr>
          <p:cNvPr id="4" name="Slide Number Placeholder 3"/>
          <p:cNvSpPr>
            <a:spLocks noGrp="1"/>
          </p:cNvSpPr>
          <p:nvPr>
            <p:ph type="sldNum" sz="quarter" idx="5"/>
          </p:nvPr>
        </p:nvSpPr>
        <p:spPr/>
        <p:txBody>
          <a:bodyPr/>
          <a:lstStyle/>
          <a:p>
            <a:fld id="{0B2E17FA-ABE0-47AA-B9E3-20CDE6DBDC41}" type="slidenum">
              <a:rPr lang="en-GB" smtClean="0"/>
              <a:t>23</a:t>
            </a:fld>
            <a:endParaRPr lang="en-GB"/>
          </a:p>
        </p:txBody>
      </p:sp>
    </p:spTree>
    <p:extLst>
      <p:ext uri="{BB962C8B-B14F-4D97-AF65-F5344CB8AC3E}">
        <p14:creationId xmlns:p14="http://schemas.microsoft.com/office/powerpoint/2010/main" val="205736384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Insert another trail image here</a:t>
            </a:r>
          </a:p>
        </p:txBody>
      </p:sp>
      <p:sp>
        <p:nvSpPr>
          <p:cNvPr id="4" name="Slide Number Placeholder 3"/>
          <p:cNvSpPr>
            <a:spLocks noGrp="1"/>
          </p:cNvSpPr>
          <p:nvPr>
            <p:ph type="sldNum" sz="quarter" idx="5"/>
          </p:nvPr>
        </p:nvSpPr>
        <p:spPr/>
        <p:txBody>
          <a:bodyPr/>
          <a:lstStyle/>
          <a:p>
            <a:fld id="{0B2E17FA-ABE0-47AA-B9E3-20CDE6DBDC41}" type="slidenum">
              <a:rPr lang="en-GB" smtClean="0"/>
              <a:t>24</a:t>
            </a:fld>
            <a:endParaRPr lang="en-GB"/>
          </a:p>
        </p:txBody>
      </p:sp>
    </p:spTree>
    <p:extLst>
      <p:ext uri="{BB962C8B-B14F-4D97-AF65-F5344CB8AC3E}">
        <p14:creationId xmlns:p14="http://schemas.microsoft.com/office/powerpoint/2010/main" val="308802441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Now, this isn’t JUST an attempt to promote the book although…but the fact that there is an increasing body of academic work centred on mountain biking is significant and reflects the maturity of the sport and I’d like to think it adds weight to the legitimacy of it to those not involved in it. It’s really hard sometimes to remember that there are actually some people out there who aren’t completely consumed by </a:t>
            </a:r>
            <a:r>
              <a:rPr lang="en-GB" dirty="0" err="1"/>
              <a:t>MTBing</a:t>
            </a:r>
            <a:r>
              <a:rPr lang="en-GB" dirty="0"/>
              <a:t>, but it’s true. Anecdote about my colleagues querying the attention being given to such a niche sport etc. Anyway, the point is that pointing an academic lens at the sport can be helpful for a number of reasons – attracting funding, enhancing the veracity of findings and projects etc and, in the case of trails – promoting our right to be in the outdoors and attending to the nuances. </a:t>
            </a:r>
          </a:p>
        </p:txBody>
      </p:sp>
      <p:sp>
        <p:nvSpPr>
          <p:cNvPr id="4" name="Slide Number Placeholder 3"/>
          <p:cNvSpPr>
            <a:spLocks noGrp="1"/>
          </p:cNvSpPr>
          <p:nvPr>
            <p:ph type="sldNum" sz="quarter" idx="5"/>
          </p:nvPr>
        </p:nvSpPr>
        <p:spPr/>
        <p:txBody>
          <a:bodyPr/>
          <a:lstStyle/>
          <a:p>
            <a:fld id="{0B2E17FA-ABE0-47AA-B9E3-20CDE6DBDC41}" type="slidenum">
              <a:rPr lang="en-GB" smtClean="0"/>
              <a:t>25</a:t>
            </a:fld>
            <a:endParaRPr lang="en-GB"/>
          </a:p>
        </p:txBody>
      </p:sp>
    </p:spTree>
    <p:extLst>
      <p:ext uri="{BB962C8B-B14F-4D97-AF65-F5344CB8AC3E}">
        <p14:creationId xmlns:p14="http://schemas.microsoft.com/office/powerpoint/2010/main" val="15850608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sz="2000" b="0" dirty="0">
                <a:effectLst/>
                <a:latin typeface="Calibri" panose="020F0502020204030204" pitchFamily="34" charset="0"/>
                <a:ea typeface="Calibri" panose="020F0502020204030204" pitchFamily="34" charset="0"/>
                <a:cs typeface="Times New Roman" panose="02020603050405020304" pitchFamily="18" charset="0"/>
              </a:rPr>
              <a:t>Now, we asked this question as part of our relatively recent study on mountain bikers' attitudes, motivations and behaviours. </a:t>
            </a:r>
          </a:p>
          <a:p>
            <a:pPr>
              <a:lnSpc>
                <a:spcPct val="107000"/>
              </a:lnSpc>
              <a:spcAft>
                <a:spcPts val="800"/>
              </a:spcAft>
            </a:pPr>
            <a:endParaRPr lang="en-GB" sz="2000" b="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lang="en-GB" sz="2000" b="0" dirty="0">
                <a:effectLst/>
                <a:latin typeface="Calibri" panose="020F0502020204030204" pitchFamily="34" charset="0"/>
                <a:ea typeface="Calibri" panose="020F0502020204030204" pitchFamily="34" charset="0"/>
                <a:cs typeface="Times New Roman" panose="02020603050405020304" pitchFamily="18" charset="0"/>
              </a:rPr>
              <a:t>Outwardly this is a fairly straightforward question, but it was deliberately framed in this way – with the respondent's perception being central and the question being completely open. The analysis of this type of data is far more time consuming and involved than using a quantitative approach but we felt it important to firstly understand the full range of perspectives initially rather than attempt to define different themes or categories ourselves. And from a scientific perspective, this is actually an important exercise, it allows us to test our assumptions about a concept and acts as a bit of a check and balance – is it what we think it is, have we overlooked anything – how might other people's interpretations inform theoretical models etc.</a:t>
            </a:r>
          </a:p>
          <a:p>
            <a:pPr>
              <a:lnSpc>
                <a:spcPct val="107000"/>
              </a:lnSpc>
              <a:spcAft>
                <a:spcPts val="800"/>
              </a:spcAft>
            </a:pPr>
            <a:endParaRPr lang="en-GB" sz="2000" b="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000" b="0" dirty="0">
                <a:effectLst/>
                <a:latin typeface="Calibri" panose="020F0502020204030204" pitchFamily="34" charset="0"/>
                <a:ea typeface="Calibri" panose="020F0502020204030204" pitchFamily="34" charset="0"/>
                <a:cs typeface="Times New Roman" panose="02020603050405020304" pitchFamily="18" charset="0"/>
              </a:rPr>
              <a:t>We received 1555 free-text responses, which is a fairly decent sample and a lot of data to trawl through, especially as answers were provided in multiple languages and needed to be translated initially. I suspect that some of you in the room answered this survey, so if you did - thanks.</a:t>
            </a:r>
          </a:p>
          <a:p>
            <a:pPr>
              <a:lnSpc>
                <a:spcPct val="107000"/>
              </a:lnSpc>
              <a:spcAft>
                <a:spcPts val="800"/>
              </a:spcAft>
            </a:pPr>
            <a:endParaRPr lang="en-GB" sz="2000" b="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2000" b="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2000" b="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2000" b="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0B2E17FA-ABE0-47AA-B9E3-20CDE6DBDC41}" type="slidenum">
              <a:rPr lang="en-GB" smtClean="0"/>
              <a:t>3</a:t>
            </a:fld>
            <a:endParaRPr lang="en-GB"/>
          </a:p>
        </p:txBody>
      </p:sp>
    </p:spTree>
    <p:extLst>
      <p:ext uri="{BB962C8B-B14F-4D97-AF65-F5344CB8AC3E}">
        <p14:creationId xmlns:p14="http://schemas.microsoft.com/office/powerpoint/2010/main" val="15684993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effectLst/>
                <a:latin typeface="Calibri" panose="020F0502020204030204" pitchFamily="34" charset="0"/>
                <a:ea typeface="Calibri" panose="020F0502020204030204" pitchFamily="34" charset="0"/>
                <a:cs typeface="Times New Roman" panose="02020603050405020304" pitchFamily="18" charset="0"/>
              </a:rPr>
              <a:t>And perhaps not surprisingly there was a vast range of definitions and characteristics. But we managed to make some sense of these and were able to arrange all responses in these main broad themes. And there was a clear distinction between aspects which related directly to the trail itself and those which related to the wider environmental and socio-economic factors.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effectLst/>
                <a:latin typeface="Calibri" panose="020F0502020204030204" pitchFamily="34" charset="0"/>
                <a:ea typeface="Calibri" panose="020F0502020204030204" pitchFamily="34" charset="0"/>
                <a:cs typeface="Times New Roman" panose="02020603050405020304" pitchFamily="18" charset="0"/>
              </a:rPr>
              <a:t>In addition to the distinction between trail-specific factors and wider environmental factors we found that the areas that </a:t>
            </a:r>
            <a:r>
              <a:rPr lang="en-GB" sz="1200" b="0" dirty="0" err="1">
                <a:effectLst/>
                <a:latin typeface="Calibri" panose="020F0502020204030204" pitchFamily="34" charset="0"/>
                <a:ea typeface="Calibri" panose="020F0502020204030204" pitchFamily="34" charset="0"/>
                <a:cs typeface="Times New Roman" panose="02020603050405020304" pitchFamily="18" charset="0"/>
              </a:rPr>
              <a:t>MTBers</a:t>
            </a:r>
            <a:r>
              <a:rPr lang="en-GB" sz="1200" b="0" dirty="0">
                <a:effectLst/>
                <a:latin typeface="Calibri" panose="020F0502020204030204" pitchFamily="34" charset="0"/>
                <a:ea typeface="Calibri" panose="020F0502020204030204" pitchFamily="34" charset="0"/>
                <a:cs typeface="Times New Roman" panose="02020603050405020304" pitchFamily="18" charset="0"/>
              </a:rPr>
              <a:t> reported most commonly were…….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effectLst/>
                <a:latin typeface="Calibri" panose="020F0502020204030204" pitchFamily="34" charset="0"/>
                <a:ea typeface="Calibri" panose="020F0502020204030204" pitchFamily="34" charset="0"/>
                <a:cs typeface="Times New Roman" panose="02020603050405020304" pitchFamily="18" charset="0"/>
              </a:rPr>
              <a:t>So there is a really wide range of definitions that were suggested. Arguably wider than it is possible to fully capture within this content analysis where we have taken a huge number of individual responses and identified commonality between them. This is important for a couple of reasons – first it points to the individual experience of sustainability – that I will come onto later, and also brings the elephant in the room into focus. There is no such thing as a sustainable trail, because it isn’t a binary concept – we don’t have a situation where trails are </a:t>
            </a:r>
            <a:r>
              <a:rPr lang="en-GB" sz="1200" b="0" dirty="0" err="1">
                <a:effectLst/>
                <a:latin typeface="Calibri" panose="020F0502020204030204" pitchFamily="34" charset="0"/>
                <a:ea typeface="Calibri" panose="020F0502020204030204" pitchFamily="34" charset="0"/>
                <a:cs typeface="Times New Roman" panose="02020603050405020304" pitchFamily="18" charset="0"/>
              </a:rPr>
              <a:t>are</a:t>
            </a:r>
            <a:r>
              <a:rPr lang="en-GB" sz="1200" b="0" dirty="0">
                <a:effectLst/>
                <a:latin typeface="Calibri" panose="020F0502020204030204" pitchFamily="34" charset="0"/>
                <a:ea typeface="Calibri" panose="020F0502020204030204" pitchFamily="34" charset="0"/>
                <a:cs typeface="Times New Roman" panose="02020603050405020304" pitchFamily="18" charset="0"/>
              </a:rPr>
              <a:t> aren’t sustainable – they exist on a continuum of sustainability, or perhaps on three.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effectLst/>
                <a:latin typeface="Calibri" panose="020F0502020204030204" pitchFamily="34" charset="0"/>
                <a:ea typeface="Calibri" panose="020F0502020204030204" pitchFamily="34" charset="0"/>
                <a:cs typeface="Times New Roman" panose="02020603050405020304" pitchFamily="18" charset="0"/>
              </a:rPr>
              <a:t>So we have a lot of different understandings and experiences of trail sustainability. Which we will come to later.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effectLst/>
                <a:latin typeface="Calibri" panose="020F0502020204030204" pitchFamily="34" charset="0"/>
                <a:ea typeface="Calibri" panose="020F0502020204030204" pitchFamily="34" charset="0"/>
                <a:cs typeface="Times New Roman" panose="02020603050405020304" pitchFamily="18" charset="0"/>
              </a:rPr>
              <a:t>Note that some of these refer to experience and behaviours – designing the trail to promote certain rider behaviours.</a:t>
            </a:r>
          </a:p>
          <a:p>
            <a:endParaRPr lang="en-GB" b="0" dirty="0"/>
          </a:p>
          <a:p>
            <a:endParaRPr lang="en-GB" b="0" dirty="0"/>
          </a:p>
          <a:p>
            <a:endParaRPr lang="en-GB" b="0" dirty="0"/>
          </a:p>
          <a:p>
            <a:endParaRPr lang="en-GB" b="0" dirty="0"/>
          </a:p>
          <a:p>
            <a:endParaRPr lang="en-GB" b="0" dirty="0"/>
          </a:p>
          <a:p>
            <a:endParaRPr lang="en-GB" dirty="0"/>
          </a:p>
        </p:txBody>
      </p:sp>
      <p:sp>
        <p:nvSpPr>
          <p:cNvPr id="4" name="Slide Number Placeholder 3"/>
          <p:cNvSpPr>
            <a:spLocks noGrp="1"/>
          </p:cNvSpPr>
          <p:nvPr>
            <p:ph type="sldNum" sz="quarter" idx="5"/>
          </p:nvPr>
        </p:nvSpPr>
        <p:spPr/>
        <p:txBody>
          <a:bodyPr/>
          <a:lstStyle/>
          <a:p>
            <a:fld id="{0B2E17FA-ABE0-47AA-B9E3-20CDE6DBDC41}" type="slidenum">
              <a:rPr lang="en-GB" smtClean="0"/>
              <a:t>4</a:t>
            </a:fld>
            <a:endParaRPr lang="en-GB"/>
          </a:p>
        </p:txBody>
      </p:sp>
    </p:spTree>
    <p:extLst>
      <p:ext uri="{BB962C8B-B14F-4D97-AF65-F5344CB8AC3E}">
        <p14:creationId xmlns:p14="http://schemas.microsoft.com/office/powerpoint/2010/main" val="17800830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OK, so the first important point to make is that sustainability encompasses three main aspects – environmental, economic and social. I’m sure most of us are aware of this but its worth remembering. Certainly the IMBA guidelines for quality trails highlight this and clearly state that the social aspect is often overlooked.  And we’ll come back round to that in a wee while.</a:t>
            </a:r>
          </a:p>
          <a:p>
            <a:endParaRPr lang="en-GB" dirty="0"/>
          </a:p>
          <a:p>
            <a:r>
              <a:rPr lang="en-GB" dirty="0"/>
              <a:t>But there is definitely is a tendency to focus upon the environmental aspects of mountain bike trails. Indeed we found that nearly three quarters of </a:t>
            </a:r>
            <a:r>
              <a:rPr lang="en-GB" dirty="0" err="1"/>
              <a:t>MTBers</a:t>
            </a:r>
            <a:r>
              <a:rPr lang="en-GB" dirty="0"/>
              <a:t> cited environmental considerations. </a:t>
            </a:r>
          </a:p>
          <a:p>
            <a:endParaRPr lang="en-GB" dirty="0"/>
          </a:p>
          <a:p>
            <a:r>
              <a:rPr lang="en-GB" dirty="0"/>
              <a:t>However, I’m aware that frequency doesn’t necessarily mean the most important – and I’m certainly not suggesting that it does here. After all the question didn’t ask that. So all this tells us that the most commonly mentioned factors were environmental in nature.  </a:t>
            </a:r>
          </a:p>
          <a:p>
            <a:endParaRPr lang="en-GB" dirty="0"/>
          </a:p>
          <a:p>
            <a:endParaRPr lang="en-GB" dirty="0"/>
          </a:p>
          <a:p>
            <a:endParaRPr lang="en-GB" dirty="0"/>
          </a:p>
          <a:p>
            <a:endParaRPr lang="en-GB" dirty="0"/>
          </a:p>
          <a:p>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fld id="{0B2E17FA-ABE0-47AA-B9E3-20CDE6DBDC41}" type="slidenum">
              <a:rPr lang="en-GB" smtClean="0"/>
              <a:t>5</a:t>
            </a:fld>
            <a:endParaRPr lang="en-GB"/>
          </a:p>
        </p:txBody>
      </p:sp>
    </p:spTree>
    <p:extLst>
      <p:ext uri="{BB962C8B-B14F-4D97-AF65-F5344CB8AC3E}">
        <p14:creationId xmlns:p14="http://schemas.microsoft.com/office/powerpoint/2010/main" val="14298332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Explanation:</a:t>
            </a:r>
          </a:p>
          <a:p>
            <a:r>
              <a:rPr lang="en-GB" dirty="0"/>
              <a:t>And I certainly think is understandable both because the trails are physically located within the environment, often the natural environment and are therefore a tangible and visible artefact, And initially, as a relative newcomer to the outdoors, tensions with existing users were evident and therefore there was a desire to measure the impact of mountain biking on the environment with studies on erosion being common.  </a:t>
            </a:r>
          </a:p>
          <a:p>
            <a:endParaRPr lang="en-GB" dirty="0"/>
          </a:p>
          <a:p>
            <a:r>
              <a:rPr lang="en-GB" dirty="0"/>
              <a:t>As a relative newcomer there was….Maybe think about adding details of the types of study being done at this stage – almost exclusively looking at the direct impact upon soils and vegetation – the bit that is easy to see. But also comparing the impact of MTB to other users. </a:t>
            </a:r>
          </a:p>
        </p:txBody>
      </p:sp>
      <p:sp>
        <p:nvSpPr>
          <p:cNvPr id="4" name="Slide Number Placeholder 3"/>
          <p:cNvSpPr>
            <a:spLocks noGrp="1"/>
          </p:cNvSpPr>
          <p:nvPr>
            <p:ph type="sldNum" sz="quarter" idx="5"/>
          </p:nvPr>
        </p:nvSpPr>
        <p:spPr/>
        <p:txBody>
          <a:bodyPr/>
          <a:lstStyle/>
          <a:p>
            <a:fld id="{0B2E17FA-ABE0-47AA-B9E3-20CDE6DBDC41}" type="slidenum">
              <a:rPr lang="en-GB" smtClean="0"/>
              <a:t>6</a:t>
            </a:fld>
            <a:endParaRPr lang="en-GB"/>
          </a:p>
        </p:txBody>
      </p:sp>
    </p:spTree>
    <p:extLst>
      <p:ext uri="{BB962C8B-B14F-4D97-AF65-F5344CB8AC3E}">
        <p14:creationId xmlns:p14="http://schemas.microsoft.com/office/powerpoint/2010/main" val="7892793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r>
              <a:rPr lang="en-GB" dirty="0"/>
              <a:t>So what sort of evidence do we actually have of the impact of MTB trails on the environment. Well, there we know some things with a high degree of certainty. We know that trail use, by all users, causes some degradation of soil, and vegetation. We also know that </a:t>
            </a:r>
            <a:r>
              <a:rPr lang="en-GB" dirty="0" err="1"/>
              <a:t>MTBers</a:t>
            </a:r>
            <a:r>
              <a:rPr lang="en-GB" dirty="0"/>
              <a:t> are responsible for similar levels of impact as hikers but less than horses or vehicles. And we know that steep trails and poor drainage contribute to the extent of erosion etc occurring.</a:t>
            </a:r>
          </a:p>
          <a:p>
            <a:endParaRPr lang="en-GB" dirty="0"/>
          </a:p>
          <a:p>
            <a:r>
              <a:rPr lang="en-GB" dirty="0"/>
              <a:t>Greatest damage occurs with little use but with greater use the effects stabilise.</a:t>
            </a:r>
          </a:p>
          <a:p>
            <a:endParaRPr lang="en-GB" dirty="0"/>
          </a:p>
          <a:p>
            <a:r>
              <a:rPr lang="en-GB" dirty="0"/>
              <a:t>But actually, the evidence base is not particularly strong yet. Although Martyn's work clearly makes an important contribution to the field. Summarise the findings from the soil review.</a:t>
            </a:r>
          </a:p>
          <a:p>
            <a:endParaRPr lang="en-GB" dirty="0"/>
          </a:p>
          <a:p>
            <a:r>
              <a:rPr lang="en-GB" dirty="0"/>
              <a:t>Also more recent reviews since to make this point more clearly.</a:t>
            </a:r>
          </a:p>
          <a:p>
            <a:endParaRPr lang="en-GB" dirty="0"/>
          </a:p>
          <a:p>
            <a:endParaRPr lang="en-GB" dirty="0"/>
          </a:p>
        </p:txBody>
      </p:sp>
      <p:sp>
        <p:nvSpPr>
          <p:cNvPr id="4" name="Slide Number Placeholder 3"/>
          <p:cNvSpPr>
            <a:spLocks noGrp="1"/>
          </p:cNvSpPr>
          <p:nvPr>
            <p:ph type="sldNum" sz="quarter" idx="5"/>
          </p:nvPr>
        </p:nvSpPr>
        <p:spPr/>
        <p:txBody>
          <a:bodyPr/>
          <a:lstStyle/>
          <a:p>
            <a:fld id="{0B2E17FA-ABE0-47AA-B9E3-20CDE6DBDC41}" type="slidenum">
              <a:rPr lang="en-GB" smtClean="0"/>
              <a:t>7</a:t>
            </a:fld>
            <a:endParaRPr lang="en-GB"/>
          </a:p>
        </p:txBody>
      </p:sp>
    </p:spTree>
    <p:extLst>
      <p:ext uri="{BB962C8B-B14F-4D97-AF65-F5344CB8AC3E}">
        <p14:creationId xmlns:p14="http://schemas.microsoft.com/office/powerpoint/2010/main" val="5159932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 we must know a lot about what happens to the soils by now. Well – Yes – and No.</a:t>
            </a:r>
          </a:p>
          <a:p>
            <a:endParaRPr lang="en-GB" dirty="0"/>
          </a:p>
          <a:p>
            <a:endParaRPr lang="en-GB" dirty="0"/>
          </a:p>
          <a:p>
            <a:r>
              <a:rPr lang="en-GB" dirty="0"/>
              <a:t>Sticking with soils at the moment – a recent review of the literature highlighted some significant limitations in terms of research methodologies and in the lack of diversity of locations etc. Conclusions are being drawn from a relatively small number of locations – and therefore the localised conditions are not being fully factored in.</a:t>
            </a:r>
          </a:p>
          <a:p>
            <a:endParaRPr lang="en-GB" dirty="0"/>
          </a:p>
          <a:p>
            <a:r>
              <a:rPr lang="en-GB" dirty="0"/>
              <a:t>From a pure science perspective  there is a pressing need to research the connectivity of water flows and the role of trails on runoff generation and sediment yield at various locations.</a:t>
            </a:r>
          </a:p>
          <a:p>
            <a:endParaRPr lang="en-GB" dirty="0"/>
          </a:p>
          <a:p>
            <a:r>
              <a:rPr lang="en-GB" dirty="0"/>
              <a:t>There is also a need to research the mechanisms of the soil erosion process in trails – trampling effects, wheel impact, seasonal changes and temporal variation – variation across time.</a:t>
            </a:r>
          </a:p>
          <a:p>
            <a:endParaRPr lang="en-GB" dirty="0"/>
          </a:p>
        </p:txBody>
      </p:sp>
      <p:sp>
        <p:nvSpPr>
          <p:cNvPr id="4" name="Slide Number Placeholder 3"/>
          <p:cNvSpPr>
            <a:spLocks noGrp="1"/>
          </p:cNvSpPr>
          <p:nvPr>
            <p:ph type="sldNum" sz="quarter" idx="5"/>
          </p:nvPr>
        </p:nvSpPr>
        <p:spPr/>
        <p:txBody>
          <a:bodyPr/>
          <a:lstStyle/>
          <a:p>
            <a:fld id="{0B2E17FA-ABE0-47AA-B9E3-20CDE6DBDC41}" type="slidenum">
              <a:rPr lang="en-GB" smtClean="0"/>
              <a:t>8</a:t>
            </a:fld>
            <a:endParaRPr lang="en-GB"/>
          </a:p>
        </p:txBody>
      </p:sp>
    </p:spTree>
    <p:extLst>
      <p:ext uri="{BB962C8B-B14F-4D97-AF65-F5344CB8AC3E}">
        <p14:creationId xmlns:p14="http://schemas.microsoft.com/office/powerpoint/2010/main" val="28719873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And there are some further difficulties in attempting to male definitive, and more widely applicable assertions. Important to note that this not a reflection of the quality or the rigour of the studies that have been carried out to date. This is to do with the type of questions that are being asked and that can be answered through the most commonly used approaches. </a:t>
            </a:r>
          </a:p>
          <a:p>
            <a:endParaRPr lang="en-GB" dirty="0"/>
          </a:p>
          <a:p>
            <a:r>
              <a:rPr lang="en-GB" dirty="0"/>
              <a:t>Much of the evidence base is based upon cross-sectional research, capturing a short snapshot in time. </a:t>
            </a:r>
          </a:p>
          <a:p>
            <a:endParaRPr lang="en-GB" dirty="0"/>
          </a:p>
          <a:p>
            <a:endParaRPr lang="en-GB" dirty="0"/>
          </a:p>
        </p:txBody>
      </p:sp>
      <p:sp>
        <p:nvSpPr>
          <p:cNvPr id="4" name="Slide Number Placeholder 3"/>
          <p:cNvSpPr>
            <a:spLocks noGrp="1"/>
          </p:cNvSpPr>
          <p:nvPr>
            <p:ph type="sldNum" sz="quarter" idx="5"/>
          </p:nvPr>
        </p:nvSpPr>
        <p:spPr/>
        <p:txBody>
          <a:bodyPr/>
          <a:lstStyle/>
          <a:p>
            <a:fld id="{0B2E17FA-ABE0-47AA-B9E3-20CDE6DBDC41}" type="slidenum">
              <a:rPr lang="en-GB" smtClean="0"/>
              <a:t>9</a:t>
            </a:fld>
            <a:endParaRPr lang="en-GB"/>
          </a:p>
        </p:txBody>
      </p:sp>
    </p:spTree>
    <p:extLst>
      <p:ext uri="{BB962C8B-B14F-4D97-AF65-F5344CB8AC3E}">
        <p14:creationId xmlns:p14="http://schemas.microsoft.com/office/powerpoint/2010/main" val="26212300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1DB1E7-C287-4EC7-2DF8-257596F55EB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50708A2D-CEAD-760F-F890-EC6174DE5F2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A5938F89-EF47-147C-8B71-B0D479C6AD93}"/>
              </a:ext>
            </a:extLst>
          </p:cNvPr>
          <p:cNvSpPr>
            <a:spLocks noGrp="1"/>
          </p:cNvSpPr>
          <p:nvPr>
            <p:ph type="dt" sz="half" idx="10"/>
          </p:nvPr>
        </p:nvSpPr>
        <p:spPr/>
        <p:txBody>
          <a:bodyPr/>
          <a:lstStyle/>
          <a:p>
            <a:fld id="{7C808FE7-EF0D-4CD4-8B8C-33741AD3A0C3}" type="datetimeFigureOut">
              <a:rPr lang="en-GB" smtClean="0"/>
              <a:t>04/10/2023</a:t>
            </a:fld>
            <a:endParaRPr lang="en-GB"/>
          </a:p>
        </p:txBody>
      </p:sp>
      <p:sp>
        <p:nvSpPr>
          <p:cNvPr id="5" name="Footer Placeholder 4">
            <a:extLst>
              <a:ext uri="{FF2B5EF4-FFF2-40B4-BE49-F238E27FC236}">
                <a16:creationId xmlns:a16="http://schemas.microsoft.com/office/drawing/2014/main" id="{BBF4B705-1539-6FB4-16BA-8F745E4B6D3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91E731B-5B5B-E03F-596D-67E9126FF79F}"/>
              </a:ext>
            </a:extLst>
          </p:cNvPr>
          <p:cNvSpPr>
            <a:spLocks noGrp="1"/>
          </p:cNvSpPr>
          <p:nvPr>
            <p:ph type="sldNum" sz="quarter" idx="12"/>
          </p:nvPr>
        </p:nvSpPr>
        <p:spPr/>
        <p:txBody>
          <a:bodyPr/>
          <a:lstStyle/>
          <a:p>
            <a:fld id="{20DCD5BC-0D09-4B6A-95B1-CB7AF504816F}" type="slidenum">
              <a:rPr lang="en-GB" smtClean="0"/>
              <a:t>‹#›</a:t>
            </a:fld>
            <a:endParaRPr lang="en-GB"/>
          </a:p>
        </p:txBody>
      </p:sp>
    </p:spTree>
    <p:extLst>
      <p:ext uri="{BB962C8B-B14F-4D97-AF65-F5344CB8AC3E}">
        <p14:creationId xmlns:p14="http://schemas.microsoft.com/office/powerpoint/2010/main" val="4385468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D9270-511D-DB95-39F3-B812551FDAF5}"/>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76F0B70-2689-C432-4DBB-DA9D45C425B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DBC2919-B523-DC95-DF17-5696B3896DC3}"/>
              </a:ext>
            </a:extLst>
          </p:cNvPr>
          <p:cNvSpPr>
            <a:spLocks noGrp="1"/>
          </p:cNvSpPr>
          <p:nvPr>
            <p:ph type="dt" sz="half" idx="10"/>
          </p:nvPr>
        </p:nvSpPr>
        <p:spPr/>
        <p:txBody>
          <a:bodyPr/>
          <a:lstStyle/>
          <a:p>
            <a:fld id="{7C808FE7-EF0D-4CD4-8B8C-33741AD3A0C3}" type="datetimeFigureOut">
              <a:rPr lang="en-GB" smtClean="0"/>
              <a:t>04/10/2023</a:t>
            </a:fld>
            <a:endParaRPr lang="en-GB"/>
          </a:p>
        </p:txBody>
      </p:sp>
      <p:sp>
        <p:nvSpPr>
          <p:cNvPr id="5" name="Footer Placeholder 4">
            <a:extLst>
              <a:ext uri="{FF2B5EF4-FFF2-40B4-BE49-F238E27FC236}">
                <a16:creationId xmlns:a16="http://schemas.microsoft.com/office/drawing/2014/main" id="{106FA926-4FE9-E85A-45F3-BE254D2C6F6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2DBF257-21B3-7E54-933C-1C78770FD552}"/>
              </a:ext>
            </a:extLst>
          </p:cNvPr>
          <p:cNvSpPr>
            <a:spLocks noGrp="1"/>
          </p:cNvSpPr>
          <p:nvPr>
            <p:ph type="sldNum" sz="quarter" idx="12"/>
          </p:nvPr>
        </p:nvSpPr>
        <p:spPr/>
        <p:txBody>
          <a:bodyPr/>
          <a:lstStyle/>
          <a:p>
            <a:fld id="{20DCD5BC-0D09-4B6A-95B1-CB7AF504816F}" type="slidenum">
              <a:rPr lang="en-GB" smtClean="0"/>
              <a:t>‹#›</a:t>
            </a:fld>
            <a:endParaRPr lang="en-GB"/>
          </a:p>
        </p:txBody>
      </p:sp>
    </p:spTree>
    <p:extLst>
      <p:ext uri="{BB962C8B-B14F-4D97-AF65-F5344CB8AC3E}">
        <p14:creationId xmlns:p14="http://schemas.microsoft.com/office/powerpoint/2010/main" val="29211784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0B20D95-1B74-D6A8-BFA9-0F749D50DB6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9176DA0-91BC-E5C0-07F1-DD6569FE82F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B1DCB5D-4C1A-A18A-8232-5CBA3E4273F0}"/>
              </a:ext>
            </a:extLst>
          </p:cNvPr>
          <p:cNvSpPr>
            <a:spLocks noGrp="1"/>
          </p:cNvSpPr>
          <p:nvPr>
            <p:ph type="dt" sz="half" idx="10"/>
          </p:nvPr>
        </p:nvSpPr>
        <p:spPr/>
        <p:txBody>
          <a:bodyPr/>
          <a:lstStyle/>
          <a:p>
            <a:fld id="{7C808FE7-EF0D-4CD4-8B8C-33741AD3A0C3}" type="datetimeFigureOut">
              <a:rPr lang="en-GB" smtClean="0"/>
              <a:t>04/10/2023</a:t>
            </a:fld>
            <a:endParaRPr lang="en-GB"/>
          </a:p>
        </p:txBody>
      </p:sp>
      <p:sp>
        <p:nvSpPr>
          <p:cNvPr id="5" name="Footer Placeholder 4">
            <a:extLst>
              <a:ext uri="{FF2B5EF4-FFF2-40B4-BE49-F238E27FC236}">
                <a16:creationId xmlns:a16="http://schemas.microsoft.com/office/drawing/2014/main" id="{A8C39B4C-EF22-C8E0-9849-CF59D414921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AE6D9EE-5F35-61C9-86EA-30106610A7EE}"/>
              </a:ext>
            </a:extLst>
          </p:cNvPr>
          <p:cNvSpPr>
            <a:spLocks noGrp="1"/>
          </p:cNvSpPr>
          <p:nvPr>
            <p:ph type="sldNum" sz="quarter" idx="12"/>
          </p:nvPr>
        </p:nvSpPr>
        <p:spPr/>
        <p:txBody>
          <a:bodyPr/>
          <a:lstStyle/>
          <a:p>
            <a:fld id="{20DCD5BC-0D09-4B6A-95B1-CB7AF504816F}" type="slidenum">
              <a:rPr lang="en-GB" smtClean="0"/>
              <a:t>‹#›</a:t>
            </a:fld>
            <a:endParaRPr lang="en-GB"/>
          </a:p>
        </p:txBody>
      </p:sp>
    </p:spTree>
    <p:extLst>
      <p:ext uri="{BB962C8B-B14F-4D97-AF65-F5344CB8AC3E}">
        <p14:creationId xmlns:p14="http://schemas.microsoft.com/office/powerpoint/2010/main" val="1984591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FF5F11-26D6-B201-D31D-01F621D6E5F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CD65FDB-328E-510F-83C0-53379BAFEFA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49BF029-AFF1-708B-C67A-46570BF8ABB3}"/>
              </a:ext>
            </a:extLst>
          </p:cNvPr>
          <p:cNvSpPr>
            <a:spLocks noGrp="1"/>
          </p:cNvSpPr>
          <p:nvPr>
            <p:ph type="dt" sz="half" idx="10"/>
          </p:nvPr>
        </p:nvSpPr>
        <p:spPr/>
        <p:txBody>
          <a:bodyPr/>
          <a:lstStyle/>
          <a:p>
            <a:fld id="{7C808FE7-EF0D-4CD4-8B8C-33741AD3A0C3}" type="datetimeFigureOut">
              <a:rPr lang="en-GB" smtClean="0"/>
              <a:t>04/10/2023</a:t>
            </a:fld>
            <a:endParaRPr lang="en-GB"/>
          </a:p>
        </p:txBody>
      </p:sp>
      <p:sp>
        <p:nvSpPr>
          <p:cNvPr id="5" name="Footer Placeholder 4">
            <a:extLst>
              <a:ext uri="{FF2B5EF4-FFF2-40B4-BE49-F238E27FC236}">
                <a16:creationId xmlns:a16="http://schemas.microsoft.com/office/drawing/2014/main" id="{ED020B2F-C4B5-3DDE-95C8-FAA62582C90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AD3D303-2945-2806-DA33-424809803F55}"/>
              </a:ext>
            </a:extLst>
          </p:cNvPr>
          <p:cNvSpPr>
            <a:spLocks noGrp="1"/>
          </p:cNvSpPr>
          <p:nvPr>
            <p:ph type="sldNum" sz="quarter" idx="12"/>
          </p:nvPr>
        </p:nvSpPr>
        <p:spPr/>
        <p:txBody>
          <a:bodyPr/>
          <a:lstStyle/>
          <a:p>
            <a:fld id="{20DCD5BC-0D09-4B6A-95B1-CB7AF504816F}" type="slidenum">
              <a:rPr lang="en-GB" smtClean="0"/>
              <a:t>‹#›</a:t>
            </a:fld>
            <a:endParaRPr lang="en-GB"/>
          </a:p>
        </p:txBody>
      </p:sp>
    </p:spTree>
    <p:extLst>
      <p:ext uri="{BB962C8B-B14F-4D97-AF65-F5344CB8AC3E}">
        <p14:creationId xmlns:p14="http://schemas.microsoft.com/office/powerpoint/2010/main" val="29436519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933053-AF21-F4FF-FC13-044EFB37D9E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79EF57F2-A71C-490B-8116-984023D8B9B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70742AC-F0C9-2B15-3430-05517E4644DF}"/>
              </a:ext>
            </a:extLst>
          </p:cNvPr>
          <p:cNvSpPr>
            <a:spLocks noGrp="1"/>
          </p:cNvSpPr>
          <p:nvPr>
            <p:ph type="dt" sz="half" idx="10"/>
          </p:nvPr>
        </p:nvSpPr>
        <p:spPr/>
        <p:txBody>
          <a:bodyPr/>
          <a:lstStyle/>
          <a:p>
            <a:fld id="{7C808FE7-EF0D-4CD4-8B8C-33741AD3A0C3}" type="datetimeFigureOut">
              <a:rPr lang="en-GB" smtClean="0"/>
              <a:t>04/10/2023</a:t>
            </a:fld>
            <a:endParaRPr lang="en-GB"/>
          </a:p>
        </p:txBody>
      </p:sp>
      <p:sp>
        <p:nvSpPr>
          <p:cNvPr id="5" name="Footer Placeholder 4">
            <a:extLst>
              <a:ext uri="{FF2B5EF4-FFF2-40B4-BE49-F238E27FC236}">
                <a16:creationId xmlns:a16="http://schemas.microsoft.com/office/drawing/2014/main" id="{F55F46BE-2D22-8010-EA5D-51126CF562E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CE48A19-3CC0-A8AC-C2FD-906FA4FA332A}"/>
              </a:ext>
            </a:extLst>
          </p:cNvPr>
          <p:cNvSpPr>
            <a:spLocks noGrp="1"/>
          </p:cNvSpPr>
          <p:nvPr>
            <p:ph type="sldNum" sz="quarter" idx="12"/>
          </p:nvPr>
        </p:nvSpPr>
        <p:spPr/>
        <p:txBody>
          <a:bodyPr/>
          <a:lstStyle/>
          <a:p>
            <a:fld id="{20DCD5BC-0D09-4B6A-95B1-CB7AF504816F}" type="slidenum">
              <a:rPr lang="en-GB" smtClean="0"/>
              <a:t>‹#›</a:t>
            </a:fld>
            <a:endParaRPr lang="en-GB"/>
          </a:p>
        </p:txBody>
      </p:sp>
    </p:spTree>
    <p:extLst>
      <p:ext uri="{BB962C8B-B14F-4D97-AF65-F5344CB8AC3E}">
        <p14:creationId xmlns:p14="http://schemas.microsoft.com/office/powerpoint/2010/main" val="4545448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B894B5-0182-1802-85EA-E9E12B09E16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7435359-00E9-F063-0C21-3D1C3069F6F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E1504BA-879F-D054-8112-B956055D6F2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FA9643ED-2D62-0AC3-B950-F0A6DBAD0A20}"/>
              </a:ext>
            </a:extLst>
          </p:cNvPr>
          <p:cNvSpPr>
            <a:spLocks noGrp="1"/>
          </p:cNvSpPr>
          <p:nvPr>
            <p:ph type="dt" sz="half" idx="10"/>
          </p:nvPr>
        </p:nvSpPr>
        <p:spPr/>
        <p:txBody>
          <a:bodyPr/>
          <a:lstStyle/>
          <a:p>
            <a:fld id="{7C808FE7-EF0D-4CD4-8B8C-33741AD3A0C3}" type="datetimeFigureOut">
              <a:rPr lang="en-GB" smtClean="0"/>
              <a:t>04/10/2023</a:t>
            </a:fld>
            <a:endParaRPr lang="en-GB"/>
          </a:p>
        </p:txBody>
      </p:sp>
      <p:sp>
        <p:nvSpPr>
          <p:cNvPr id="6" name="Footer Placeholder 5">
            <a:extLst>
              <a:ext uri="{FF2B5EF4-FFF2-40B4-BE49-F238E27FC236}">
                <a16:creationId xmlns:a16="http://schemas.microsoft.com/office/drawing/2014/main" id="{FE0E0658-27E7-ACFB-BB31-6C7EE3606E9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71F5BB3-3747-5CF2-2F1E-87038B61B877}"/>
              </a:ext>
            </a:extLst>
          </p:cNvPr>
          <p:cNvSpPr>
            <a:spLocks noGrp="1"/>
          </p:cNvSpPr>
          <p:nvPr>
            <p:ph type="sldNum" sz="quarter" idx="12"/>
          </p:nvPr>
        </p:nvSpPr>
        <p:spPr/>
        <p:txBody>
          <a:bodyPr/>
          <a:lstStyle/>
          <a:p>
            <a:fld id="{20DCD5BC-0D09-4B6A-95B1-CB7AF504816F}" type="slidenum">
              <a:rPr lang="en-GB" smtClean="0"/>
              <a:t>‹#›</a:t>
            </a:fld>
            <a:endParaRPr lang="en-GB"/>
          </a:p>
        </p:txBody>
      </p:sp>
    </p:spTree>
    <p:extLst>
      <p:ext uri="{BB962C8B-B14F-4D97-AF65-F5344CB8AC3E}">
        <p14:creationId xmlns:p14="http://schemas.microsoft.com/office/powerpoint/2010/main" val="14362751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503830-196E-6895-A805-CFB5046ACBF1}"/>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3109B7B-7748-D030-F11A-838148414FC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E3ECA99-9F3A-3BF6-4312-107865FF662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416C9EF5-B431-A6E9-F84E-8DABA38C57C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BF29739-AC81-FF7C-88B2-85ECFD8A1EC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5F76D103-E7A5-78DE-BD04-74EED44CE5A1}"/>
              </a:ext>
            </a:extLst>
          </p:cNvPr>
          <p:cNvSpPr>
            <a:spLocks noGrp="1"/>
          </p:cNvSpPr>
          <p:nvPr>
            <p:ph type="dt" sz="half" idx="10"/>
          </p:nvPr>
        </p:nvSpPr>
        <p:spPr/>
        <p:txBody>
          <a:bodyPr/>
          <a:lstStyle/>
          <a:p>
            <a:fld id="{7C808FE7-EF0D-4CD4-8B8C-33741AD3A0C3}" type="datetimeFigureOut">
              <a:rPr lang="en-GB" smtClean="0"/>
              <a:t>04/10/2023</a:t>
            </a:fld>
            <a:endParaRPr lang="en-GB"/>
          </a:p>
        </p:txBody>
      </p:sp>
      <p:sp>
        <p:nvSpPr>
          <p:cNvPr id="8" name="Footer Placeholder 7">
            <a:extLst>
              <a:ext uri="{FF2B5EF4-FFF2-40B4-BE49-F238E27FC236}">
                <a16:creationId xmlns:a16="http://schemas.microsoft.com/office/drawing/2014/main" id="{C217C0CE-B10A-C28D-581D-0DDF25DB3D17}"/>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8B3D51C3-BADB-15F7-346D-748CFE1DB33C}"/>
              </a:ext>
            </a:extLst>
          </p:cNvPr>
          <p:cNvSpPr>
            <a:spLocks noGrp="1"/>
          </p:cNvSpPr>
          <p:nvPr>
            <p:ph type="sldNum" sz="quarter" idx="12"/>
          </p:nvPr>
        </p:nvSpPr>
        <p:spPr/>
        <p:txBody>
          <a:bodyPr/>
          <a:lstStyle/>
          <a:p>
            <a:fld id="{20DCD5BC-0D09-4B6A-95B1-CB7AF504816F}" type="slidenum">
              <a:rPr lang="en-GB" smtClean="0"/>
              <a:t>‹#›</a:t>
            </a:fld>
            <a:endParaRPr lang="en-GB"/>
          </a:p>
        </p:txBody>
      </p:sp>
    </p:spTree>
    <p:extLst>
      <p:ext uri="{BB962C8B-B14F-4D97-AF65-F5344CB8AC3E}">
        <p14:creationId xmlns:p14="http://schemas.microsoft.com/office/powerpoint/2010/main" val="34407087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57CB2C-56A8-4A9F-40D5-85D109739AC5}"/>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BB87F33D-8F2D-917F-270F-CCE80A19AB42}"/>
              </a:ext>
            </a:extLst>
          </p:cNvPr>
          <p:cNvSpPr>
            <a:spLocks noGrp="1"/>
          </p:cNvSpPr>
          <p:nvPr>
            <p:ph type="dt" sz="half" idx="10"/>
          </p:nvPr>
        </p:nvSpPr>
        <p:spPr/>
        <p:txBody>
          <a:bodyPr/>
          <a:lstStyle/>
          <a:p>
            <a:fld id="{7C808FE7-EF0D-4CD4-8B8C-33741AD3A0C3}" type="datetimeFigureOut">
              <a:rPr lang="en-GB" smtClean="0"/>
              <a:t>04/10/2023</a:t>
            </a:fld>
            <a:endParaRPr lang="en-GB"/>
          </a:p>
        </p:txBody>
      </p:sp>
      <p:sp>
        <p:nvSpPr>
          <p:cNvPr id="4" name="Footer Placeholder 3">
            <a:extLst>
              <a:ext uri="{FF2B5EF4-FFF2-40B4-BE49-F238E27FC236}">
                <a16:creationId xmlns:a16="http://schemas.microsoft.com/office/drawing/2014/main" id="{94F34905-CCA4-C27F-81D1-F170F3937C65}"/>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E510EAEB-BBCC-B6C8-1C49-A2587811726C}"/>
              </a:ext>
            </a:extLst>
          </p:cNvPr>
          <p:cNvSpPr>
            <a:spLocks noGrp="1"/>
          </p:cNvSpPr>
          <p:nvPr>
            <p:ph type="sldNum" sz="quarter" idx="12"/>
          </p:nvPr>
        </p:nvSpPr>
        <p:spPr/>
        <p:txBody>
          <a:bodyPr/>
          <a:lstStyle/>
          <a:p>
            <a:fld id="{20DCD5BC-0D09-4B6A-95B1-CB7AF504816F}" type="slidenum">
              <a:rPr lang="en-GB" smtClean="0"/>
              <a:t>‹#›</a:t>
            </a:fld>
            <a:endParaRPr lang="en-GB"/>
          </a:p>
        </p:txBody>
      </p:sp>
    </p:spTree>
    <p:extLst>
      <p:ext uri="{BB962C8B-B14F-4D97-AF65-F5344CB8AC3E}">
        <p14:creationId xmlns:p14="http://schemas.microsoft.com/office/powerpoint/2010/main" val="10511181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99E94A2-8C18-0606-852C-A78FC9DC6628}"/>
              </a:ext>
            </a:extLst>
          </p:cNvPr>
          <p:cNvSpPr>
            <a:spLocks noGrp="1"/>
          </p:cNvSpPr>
          <p:nvPr>
            <p:ph type="dt" sz="half" idx="10"/>
          </p:nvPr>
        </p:nvSpPr>
        <p:spPr/>
        <p:txBody>
          <a:bodyPr/>
          <a:lstStyle/>
          <a:p>
            <a:fld id="{7C808FE7-EF0D-4CD4-8B8C-33741AD3A0C3}" type="datetimeFigureOut">
              <a:rPr lang="en-GB" smtClean="0"/>
              <a:t>04/10/2023</a:t>
            </a:fld>
            <a:endParaRPr lang="en-GB"/>
          </a:p>
        </p:txBody>
      </p:sp>
      <p:sp>
        <p:nvSpPr>
          <p:cNvPr id="3" name="Footer Placeholder 2">
            <a:extLst>
              <a:ext uri="{FF2B5EF4-FFF2-40B4-BE49-F238E27FC236}">
                <a16:creationId xmlns:a16="http://schemas.microsoft.com/office/drawing/2014/main" id="{300E824C-C82E-2E7A-9CC8-E80A1B6FB9E8}"/>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0463F588-1031-0A18-D6DE-883932F0ED6E}"/>
              </a:ext>
            </a:extLst>
          </p:cNvPr>
          <p:cNvSpPr>
            <a:spLocks noGrp="1"/>
          </p:cNvSpPr>
          <p:nvPr>
            <p:ph type="sldNum" sz="quarter" idx="12"/>
          </p:nvPr>
        </p:nvSpPr>
        <p:spPr/>
        <p:txBody>
          <a:bodyPr/>
          <a:lstStyle/>
          <a:p>
            <a:fld id="{20DCD5BC-0D09-4B6A-95B1-CB7AF504816F}" type="slidenum">
              <a:rPr lang="en-GB" smtClean="0"/>
              <a:t>‹#›</a:t>
            </a:fld>
            <a:endParaRPr lang="en-GB"/>
          </a:p>
        </p:txBody>
      </p:sp>
    </p:spTree>
    <p:extLst>
      <p:ext uri="{BB962C8B-B14F-4D97-AF65-F5344CB8AC3E}">
        <p14:creationId xmlns:p14="http://schemas.microsoft.com/office/powerpoint/2010/main" val="33180297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A6DDB8-457F-7965-2775-D06E827EAD1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4F679452-F49B-3747-4223-AE7135FA6CB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79A8C976-9C4B-DA5A-A9FA-B353A918210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ACC2A9B-2EF5-5620-D253-B7C24F922BBF}"/>
              </a:ext>
            </a:extLst>
          </p:cNvPr>
          <p:cNvSpPr>
            <a:spLocks noGrp="1"/>
          </p:cNvSpPr>
          <p:nvPr>
            <p:ph type="dt" sz="half" idx="10"/>
          </p:nvPr>
        </p:nvSpPr>
        <p:spPr/>
        <p:txBody>
          <a:bodyPr/>
          <a:lstStyle/>
          <a:p>
            <a:fld id="{7C808FE7-EF0D-4CD4-8B8C-33741AD3A0C3}" type="datetimeFigureOut">
              <a:rPr lang="en-GB" smtClean="0"/>
              <a:t>04/10/2023</a:t>
            </a:fld>
            <a:endParaRPr lang="en-GB"/>
          </a:p>
        </p:txBody>
      </p:sp>
      <p:sp>
        <p:nvSpPr>
          <p:cNvPr id="6" name="Footer Placeholder 5">
            <a:extLst>
              <a:ext uri="{FF2B5EF4-FFF2-40B4-BE49-F238E27FC236}">
                <a16:creationId xmlns:a16="http://schemas.microsoft.com/office/drawing/2014/main" id="{549647BB-70E5-B116-73ED-CCF53EEC9E0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047F2E6-881C-D2E5-39EA-7A30A51E23CB}"/>
              </a:ext>
            </a:extLst>
          </p:cNvPr>
          <p:cNvSpPr>
            <a:spLocks noGrp="1"/>
          </p:cNvSpPr>
          <p:nvPr>
            <p:ph type="sldNum" sz="quarter" idx="12"/>
          </p:nvPr>
        </p:nvSpPr>
        <p:spPr/>
        <p:txBody>
          <a:bodyPr/>
          <a:lstStyle/>
          <a:p>
            <a:fld id="{20DCD5BC-0D09-4B6A-95B1-CB7AF504816F}" type="slidenum">
              <a:rPr lang="en-GB" smtClean="0"/>
              <a:t>‹#›</a:t>
            </a:fld>
            <a:endParaRPr lang="en-GB"/>
          </a:p>
        </p:txBody>
      </p:sp>
    </p:spTree>
    <p:extLst>
      <p:ext uri="{BB962C8B-B14F-4D97-AF65-F5344CB8AC3E}">
        <p14:creationId xmlns:p14="http://schemas.microsoft.com/office/powerpoint/2010/main" val="21111766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BE5925-315E-E419-716C-3AE94CE71A8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92CFDBC1-0ABB-E0D4-7660-DEA54309761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F54D4F72-E249-D004-4225-08B22ABEEA9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65900CE-6564-97E2-3AA8-D91EED4C5C58}"/>
              </a:ext>
            </a:extLst>
          </p:cNvPr>
          <p:cNvSpPr>
            <a:spLocks noGrp="1"/>
          </p:cNvSpPr>
          <p:nvPr>
            <p:ph type="dt" sz="half" idx="10"/>
          </p:nvPr>
        </p:nvSpPr>
        <p:spPr/>
        <p:txBody>
          <a:bodyPr/>
          <a:lstStyle/>
          <a:p>
            <a:fld id="{7C808FE7-EF0D-4CD4-8B8C-33741AD3A0C3}" type="datetimeFigureOut">
              <a:rPr lang="en-GB" smtClean="0"/>
              <a:t>04/10/2023</a:t>
            </a:fld>
            <a:endParaRPr lang="en-GB"/>
          </a:p>
        </p:txBody>
      </p:sp>
      <p:sp>
        <p:nvSpPr>
          <p:cNvPr id="6" name="Footer Placeholder 5">
            <a:extLst>
              <a:ext uri="{FF2B5EF4-FFF2-40B4-BE49-F238E27FC236}">
                <a16:creationId xmlns:a16="http://schemas.microsoft.com/office/drawing/2014/main" id="{A1808987-9D11-13D4-92BF-C5F34D0B30E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3EE9790-E141-86E1-3771-4243B6EB4048}"/>
              </a:ext>
            </a:extLst>
          </p:cNvPr>
          <p:cNvSpPr>
            <a:spLocks noGrp="1"/>
          </p:cNvSpPr>
          <p:nvPr>
            <p:ph type="sldNum" sz="quarter" idx="12"/>
          </p:nvPr>
        </p:nvSpPr>
        <p:spPr/>
        <p:txBody>
          <a:bodyPr/>
          <a:lstStyle/>
          <a:p>
            <a:fld id="{20DCD5BC-0D09-4B6A-95B1-CB7AF504816F}" type="slidenum">
              <a:rPr lang="en-GB" smtClean="0"/>
              <a:t>‹#›</a:t>
            </a:fld>
            <a:endParaRPr lang="en-GB"/>
          </a:p>
        </p:txBody>
      </p:sp>
    </p:spTree>
    <p:extLst>
      <p:ext uri="{BB962C8B-B14F-4D97-AF65-F5344CB8AC3E}">
        <p14:creationId xmlns:p14="http://schemas.microsoft.com/office/powerpoint/2010/main" val="34429565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F2AECFE-1B94-6184-6DAC-36A0B27A36E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DC2B3A2-9BFC-7F4B-4245-88577447BDF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7D5FAE5-CE9A-C246-481F-63013BF571B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808FE7-EF0D-4CD4-8B8C-33741AD3A0C3}" type="datetimeFigureOut">
              <a:rPr lang="en-GB" smtClean="0"/>
              <a:t>04/10/2023</a:t>
            </a:fld>
            <a:endParaRPr lang="en-GB"/>
          </a:p>
        </p:txBody>
      </p:sp>
      <p:sp>
        <p:nvSpPr>
          <p:cNvPr id="5" name="Footer Placeholder 4">
            <a:extLst>
              <a:ext uri="{FF2B5EF4-FFF2-40B4-BE49-F238E27FC236}">
                <a16:creationId xmlns:a16="http://schemas.microsoft.com/office/drawing/2014/main" id="{FBBA4D2F-BD5D-9ED9-6C94-E84DC4CD87D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52C7D671-8617-F95F-3182-9F26FCA4EDB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0DCD5BC-0D09-4B6A-95B1-CB7AF504816F}" type="slidenum">
              <a:rPr lang="en-GB" smtClean="0"/>
              <a:t>‹#›</a:t>
            </a:fld>
            <a:endParaRPr lang="en-GB"/>
          </a:p>
        </p:txBody>
      </p:sp>
    </p:spTree>
    <p:extLst>
      <p:ext uri="{BB962C8B-B14F-4D97-AF65-F5344CB8AC3E}">
        <p14:creationId xmlns:p14="http://schemas.microsoft.com/office/powerpoint/2010/main" val="857695320"/>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12.jpg"/><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PNG"/><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customXml" Target="../ink/ink1.xml"/><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image" Target="../media/image16.png"/><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image" Target="../media/image17.png"/><Relationship Id="rId4" Type="http://schemas.openxmlformats.org/officeDocument/2006/relationships/image" Target="../media/image1.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image" Target="../media/image19.png"/><Relationship Id="rId4" Type="http://schemas.openxmlformats.org/officeDocument/2006/relationships/image" Target="../media/image1.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1.xml"/><Relationship Id="rId5" Type="http://schemas.openxmlformats.org/officeDocument/2006/relationships/image" Target="../media/image20.png"/><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jpg"/><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21.pn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hyperlink" Target="https://link.springer.com/article/10.1007/s10393-015-1089-1#ref-CR3" TargetMode="External"/><Relationship Id="rId5" Type="http://schemas.openxmlformats.org/officeDocument/2006/relationships/hyperlink" Target="https://link.springer.com/article/10.1007/s10393-015-1089-1#ref-CR1" TargetMode="External"/><Relationship Id="rId4" Type="http://schemas.openxmlformats.org/officeDocument/2006/relationships/image" Target="../media/image1.PN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1.PN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2.xml"/><Relationship Id="rId1" Type="http://schemas.openxmlformats.org/officeDocument/2006/relationships/slideLayout" Target="../slideLayouts/slideLayout1.xml"/><Relationship Id="rId5" Type="http://schemas.openxmlformats.org/officeDocument/2006/relationships/image" Target="../media/image24.jpeg"/><Relationship Id="rId4" Type="http://schemas.openxmlformats.org/officeDocument/2006/relationships/image" Target="../media/image1.PNG"/></Relationships>
</file>

<file path=ppt/slides/_rels/slide24.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3.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9.jpeg"/><Relationship Id="rId5" Type="http://schemas.openxmlformats.org/officeDocument/2006/relationships/image" Target="../media/image8.png"/><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7ADD6C35-4B10-4BFC-BAD6-56B49A790F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0">
            <a:extLst>
              <a:ext uri="{FF2B5EF4-FFF2-40B4-BE49-F238E27FC236}">
                <a16:creationId xmlns:a16="http://schemas.microsoft.com/office/drawing/2014/main" id="{36E9BB5E-7310-93C2-9C90-24394CDC1CB9}"/>
              </a:ext>
            </a:extLst>
          </p:cNvPr>
          <p:cNvSpPr>
            <a:spLocks noGrp="1"/>
          </p:cNvSpPr>
          <p:nvPr>
            <p:ph type="ctrTitle"/>
          </p:nvPr>
        </p:nvSpPr>
        <p:spPr>
          <a:xfrm>
            <a:off x="804672" y="3777859"/>
            <a:ext cx="5946579" cy="1514185"/>
          </a:xfrm>
        </p:spPr>
        <p:txBody>
          <a:bodyPr anchor="t">
            <a:normAutofit/>
          </a:bodyPr>
          <a:lstStyle/>
          <a:p>
            <a:pPr algn="l"/>
            <a:r>
              <a:rPr lang="en-GB" sz="4000" dirty="0">
                <a:solidFill>
                  <a:schemeClr val="tx2"/>
                </a:solidFill>
                <a:latin typeface="Times New Roman" panose="02020603050405020304" pitchFamily="18" charset="0"/>
                <a:cs typeface="Times New Roman" panose="02020603050405020304" pitchFamily="18" charset="0"/>
              </a:rPr>
              <a:t>Sustainable trails: a holistic approach</a:t>
            </a:r>
          </a:p>
        </p:txBody>
      </p:sp>
      <p:grpSp>
        <p:nvGrpSpPr>
          <p:cNvPr id="19" name="Group 18">
            <a:extLst>
              <a:ext uri="{FF2B5EF4-FFF2-40B4-BE49-F238E27FC236}">
                <a16:creationId xmlns:a16="http://schemas.microsoft.com/office/drawing/2014/main" id="{32AFDD1C-2418-460A-B0D3-EEF55EC823F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866957" y="2290257"/>
            <a:ext cx="5324737" cy="4559213"/>
            <a:chOff x="6852124" y="2290257"/>
            <a:chExt cx="5330118" cy="4559213"/>
          </a:xfrm>
        </p:grpSpPr>
        <p:sp>
          <p:nvSpPr>
            <p:cNvPr id="20" name="Freeform: Shape 19">
              <a:extLst>
                <a:ext uri="{FF2B5EF4-FFF2-40B4-BE49-F238E27FC236}">
                  <a16:creationId xmlns:a16="http://schemas.microsoft.com/office/drawing/2014/main" id="{AF1D9B44-43EB-4833-B924-356EBE6D25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52124" y="2290257"/>
              <a:ext cx="5330118" cy="4559213"/>
            </a:xfrm>
            <a:custGeom>
              <a:avLst/>
              <a:gdLst>
                <a:gd name="connsiteX0" fmla="*/ 3444904 w 5330118"/>
                <a:gd name="connsiteY0" fmla="*/ 220 h 4559213"/>
                <a:gd name="connsiteX1" fmla="*/ 3769380 w 5330118"/>
                <a:gd name="connsiteY1" fmla="*/ 20786 h 4559213"/>
                <a:gd name="connsiteX2" fmla="*/ 4399652 w 5330118"/>
                <a:gd name="connsiteY2" fmla="*/ 157746 h 4559213"/>
                <a:gd name="connsiteX3" fmla="*/ 4978946 w 5330118"/>
                <a:gd name="connsiteY3" fmla="*/ 421156 h 4559213"/>
                <a:gd name="connsiteX4" fmla="*/ 5239909 w 5330118"/>
                <a:gd name="connsiteY4" fmla="*/ 596177 h 4559213"/>
                <a:gd name="connsiteX5" fmla="*/ 5330118 w 5330118"/>
                <a:gd name="connsiteY5" fmla="*/ 672101 h 4559213"/>
                <a:gd name="connsiteX6" fmla="*/ 5330118 w 5330118"/>
                <a:gd name="connsiteY6" fmla="*/ 817108 h 4559213"/>
                <a:gd name="connsiteX7" fmla="*/ 5165156 w 5330118"/>
                <a:gd name="connsiteY7" fmla="*/ 689392 h 4559213"/>
                <a:gd name="connsiteX8" fmla="*/ 4907074 w 5330118"/>
                <a:gd name="connsiteY8" fmla="*/ 537310 h 4559213"/>
                <a:gd name="connsiteX9" fmla="*/ 4344130 w 5330118"/>
                <a:gd name="connsiteY9" fmla="*/ 331280 h 4559213"/>
                <a:gd name="connsiteX10" fmla="*/ 3749396 w 5330118"/>
                <a:gd name="connsiteY10" fmla="*/ 251913 h 4559213"/>
                <a:gd name="connsiteX11" fmla="*/ 3153752 w 5330118"/>
                <a:gd name="connsiteY11" fmla="*/ 282158 h 4559213"/>
                <a:gd name="connsiteX12" fmla="*/ 2861381 w 5330118"/>
                <a:gd name="connsiteY12" fmla="*/ 336106 h 4559213"/>
                <a:gd name="connsiteX13" fmla="*/ 2574686 w 5330118"/>
                <a:gd name="connsiteY13" fmla="*/ 413220 h 4559213"/>
                <a:gd name="connsiteX14" fmla="*/ 2294918 w 5330118"/>
                <a:gd name="connsiteY14" fmla="*/ 511569 h 4559213"/>
                <a:gd name="connsiteX15" fmla="*/ 2023438 w 5330118"/>
                <a:gd name="connsiteY15" fmla="*/ 630404 h 4559213"/>
                <a:gd name="connsiteX16" fmla="*/ 1508751 w 5330118"/>
                <a:gd name="connsiteY16" fmla="*/ 922342 h 4559213"/>
                <a:gd name="connsiteX17" fmla="*/ 1387034 w 5330118"/>
                <a:gd name="connsiteY17" fmla="*/ 1006427 h 4559213"/>
                <a:gd name="connsiteX18" fmla="*/ 1327197 w 5330118"/>
                <a:gd name="connsiteY18" fmla="*/ 1049865 h 4559213"/>
                <a:gd name="connsiteX19" fmla="*/ 1268155 w 5330118"/>
                <a:gd name="connsiteY19" fmla="*/ 1094374 h 4559213"/>
                <a:gd name="connsiteX20" fmla="*/ 1040389 w 5330118"/>
                <a:gd name="connsiteY20" fmla="*/ 1283245 h 4559213"/>
                <a:gd name="connsiteX21" fmla="*/ 633794 w 5330118"/>
                <a:gd name="connsiteY21" fmla="*/ 1711714 h 4559213"/>
                <a:gd name="connsiteX22" fmla="*/ 460415 w 5330118"/>
                <a:gd name="connsiteY22" fmla="*/ 1950670 h 4559213"/>
                <a:gd name="connsiteX23" fmla="*/ 312810 w 5330118"/>
                <a:gd name="connsiteY23" fmla="*/ 2205715 h 4559213"/>
                <a:gd name="connsiteX24" fmla="*/ 280110 w 5330118"/>
                <a:gd name="connsiteY24" fmla="*/ 2271675 h 4559213"/>
                <a:gd name="connsiteX25" fmla="*/ 264214 w 5330118"/>
                <a:gd name="connsiteY25" fmla="*/ 2304923 h 4559213"/>
                <a:gd name="connsiteX26" fmla="*/ 249113 w 5330118"/>
                <a:gd name="connsiteY26" fmla="*/ 2338492 h 4559213"/>
                <a:gd name="connsiteX27" fmla="*/ 220272 w 5330118"/>
                <a:gd name="connsiteY27" fmla="*/ 2406168 h 4559213"/>
                <a:gd name="connsiteX28" fmla="*/ 193250 w 5330118"/>
                <a:gd name="connsiteY28" fmla="*/ 2474595 h 4559213"/>
                <a:gd name="connsiteX29" fmla="*/ 105368 w 5330118"/>
                <a:gd name="connsiteY29" fmla="*/ 2754843 h 4559213"/>
                <a:gd name="connsiteX30" fmla="*/ 34063 w 5330118"/>
                <a:gd name="connsiteY30" fmla="*/ 3335503 h 4559213"/>
                <a:gd name="connsiteX31" fmla="*/ 64038 w 5330118"/>
                <a:gd name="connsiteY31" fmla="*/ 3625404 h 4559213"/>
                <a:gd name="connsiteX32" fmla="*/ 155554 w 5330118"/>
                <a:gd name="connsiteY32" fmla="*/ 3902649 h 4559213"/>
                <a:gd name="connsiteX33" fmla="*/ 187118 w 5330118"/>
                <a:gd name="connsiteY33" fmla="*/ 3968931 h 4559213"/>
                <a:gd name="connsiteX34" fmla="*/ 222202 w 5330118"/>
                <a:gd name="connsiteY34" fmla="*/ 4033711 h 4559213"/>
                <a:gd name="connsiteX35" fmla="*/ 299980 w 5330118"/>
                <a:gd name="connsiteY35" fmla="*/ 4159303 h 4559213"/>
                <a:gd name="connsiteX36" fmla="*/ 385818 w 5330118"/>
                <a:gd name="connsiteY36" fmla="*/ 4280604 h 4559213"/>
                <a:gd name="connsiteX37" fmla="*/ 477786 w 5330118"/>
                <a:gd name="connsiteY37" fmla="*/ 4398474 h 4559213"/>
                <a:gd name="connsiteX38" fmla="*/ 609756 w 5330118"/>
                <a:gd name="connsiteY38" fmla="*/ 4559213 h 4559213"/>
                <a:gd name="connsiteX39" fmla="*/ 480825 w 5330118"/>
                <a:gd name="connsiteY39" fmla="*/ 4559213 h 4559213"/>
                <a:gd name="connsiteX40" fmla="*/ 404211 w 5330118"/>
                <a:gd name="connsiteY40" fmla="*/ 4446629 h 4559213"/>
                <a:gd name="connsiteX41" fmla="*/ 321439 w 5330118"/>
                <a:gd name="connsiteY41" fmla="*/ 4320180 h 4559213"/>
                <a:gd name="connsiteX42" fmla="*/ 242640 w 5330118"/>
                <a:gd name="connsiteY42" fmla="*/ 4190941 h 4559213"/>
                <a:gd name="connsiteX43" fmla="*/ 109909 w 5330118"/>
                <a:gd name="connsiteY43" fmla="*/ 3919809 h 4559213"/>
                <a:gd name="connsiteX44" fmla="*/ 26229 w 5330118"/>
                <a:gd name="connsiteY44" fmla="*/ 3632054 h 4559213"/>
                <a:gd name="connsiteX45" fmla="*/ 0 w 5330118"/>
                <a:gd name="connsiteY45" fmla="*/ 3335503 h 4559213"/>
                <a:gd name="connsiteX46" fmla="*/ 234352 w 5330118"/>
                <a:gd name="connsiteY46" fmla="*/ 2173647 h 4559213"/>
                <a:gd name="connsiteX47" fmla="*/ 360384 w 5330118"/>
                <a:gd name="connsiteY47" fmla="*/ 1898869 h 4559213"/>
                <a:gd name="connsiteX48" fmla="*/ 511282 w 5330118"/>
                <a:gd name="connsiteY48" fmla="*/ 1634172 h 4559213"/>
                <a:gd name="connsiteX49" fmla="*/ 884381 w 5330118"/>
                <a:gd name="connsiteY49" fmla="*/ 1143281 h 4559213"/>
                <a:gd name="connsiteX50" fmla="*/ 1104768 w 5330118"/>
                <a:gd name="connsiteY50" fmla="*/ 921806 h 4559213"/>
                <a:gd name="connsiteX51" fmla="*/ 1163128 w 5330118"/>
                <a:gd name="connsiteY51" fmla="*/ 869254 h 4559213"/>
                <a:gd name="connsiteX52" fmla="*/ 1222624 w 5330118"/>
                <a:gd name="connsiteY52" fmla="*/ 817773 h 4559213"/>
                <a:gd name="connsiteX53" fmla="*/ 1345591 w 5330118"/>
                <a:gd name="connsiteY53" fmla="*/ 718886 h 4559213"/>
                <a:gd name="connsiteX54" fmla="*/ 1883100 w 5330118"/>
                <a:gd name="connsiteY54" fmla="*/ 378362 h 4559213"/>
                <a:gd name="connsiteX55" fmla="*/ 3118895 w 5330118"/>
                <a:gd name="connsiteY55" fmla="*/ 13600 h 4559213"/>
                <a:gd name="connsiteX56" fmla="*/ 3444904 w 5330118"/>
                <a:gd name="connsiteY56" fmla="*/ 220 h 4559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5330118" h="4559213">
                  <a:moveTo>
                    <a:pt x="3444904" y="220"/>
                  </a:moveTo>
                  <a:cubicBezTo>
                    <a:pt x="3553706" y="1507"/>
                    <a:pt x="3662253" y="8452"/>
                    <a:pt x="3769380" y="20786"/>
                  </a:cubicBezTo>
                  <a:cubicBezTo>
                    <a:pt x="3983974" y="45668"/>
                    <a:pt x="4196072" y="90499"/>
                    <a:pt x="4399652" y="157746"/>
                  </a:cubicBezTo>
                  <a:cubicBezTo>
                    <a:pt x="4603235" y="224778"/>
                    <a:pt x="4797732" y="313798"/>
                    <a:pt x="4978946" y="421156"/>
                  </a:cubicBezTo>
                  <a:cubicBezTo>
                    <a:pt x="5069496" y="474943"/>
                    <a:pt x="5156611" y="533449"/>
                    <a:pt x="5239909" y="596177"/>
                  </a:cubicBezTo>
                  <a:lnTo>
                    <a:pt x="5330118" y="672101"/>
                  </a:lnTo>
                  <a:lnTo>
                    <a:pt x="5330118" y="817108"/>
                  </a:lnTo>
                  <a:lnTo>
                    <a:pt x="5165156" y="689392"/>
                  </a:lnTo>
                  <a:cubicBezTo>
                    <a:pt x="5082384" y="633729"/>
                    <a:pt x="4996431" y="582355"/>
                    <a:pt x="4907074" y="537310"/>
                  </a:cubicBezTo>
                  <a:cubicBezTo>
                    <a:pt x="4728926" y="446145"/>
                    <a:pt x="4538970" y="377933"/>
                    <a:pt x="4344130" y="331280"/>
                  </a:cubicBezTo>
                  <a:cubicBezTo>
                    <a:pt x="4149292" y="284518"/>
                    <a:pt x="3949571" y="258885"/>
                    <a:pt x="3749396" y="251913"/>
                  </a:cubicBezTo>
                  <a:cubicBezTo>
                    <a:pt x="3548993" y="243976"/>
                    <a:pt x="3350636" y="254701"/>
                    <a:pt x="3153752" y="282158"/>
                  </a:cubicBezTo>
                  <a:cubicBezTo>
                    <a:pt x="3055539" y="296422"/>
                    <a:pt x="2957892" y="314119"/>
                    <a:pt x="2861381" y="336106"/>
                  </a:cubicBezTo>
                  <a:cubicBezTo>
                    <a:pt x="2764870" y="358414"/>
                    <a:pt x="2669154" y="383833"/>
                    <a:pt x="2574686" y="413220"/>
                  </a:cubicBezTo>
                  <a:cubicBezTo>
                    <a:pt x="2480219" y="442499"/>
                    <a:pt x="2386888" y="475318"/>
                    <a:pt x="2294918" y="511569"/>
                  </a:cubicBezTo>
                  <a:cubicBezTo>
                    <a:pt x="2203063" y="547928"/>
                    <a:pt x="2112455" y="587610"/>
                    <a:pt x="2023438" y="630404"/>
                  </a:cubicBezTo>
                  <a:cubicBezTo>
                    <a:pt x="1845404" y="715883"/>
                    <a:pt x="1673274" y="813375"/>
                    <a:pt x="1508751" y="922342"/>
                  </a:cubicBezTo>
                  <a:cubicBezTo>
                    <a:pt x="1467763" y="949692"/>
                    <a:pt x="1426887" y="977470"/>
                    <a:pt x="1387034" y="1006427"/>
                  </a:cubicBezTo>
                  <a:cubicBezTo>
                    <a:pt x="1366824" y="1020585"/>
                    <a:pt x="1347067" y="1035279"/>
                    <a:pt x="1327197" y="1049865"/>
                  </a:cubicBezTo>
                  <a:cubicBezTo>
                    <a:pt x="1307213" y="1064343"/>
                    <a:pt x="1287571" y="1079252"/>
                    <a:pt x="1268155" y="1094374"/>
                  </a:cubicBezTo>
                  <a:cubicBezTo>
                    <a:pt x="1190152" y="1154757"/>
                    <a:pt x="1113851" y="1217392"/>
                    <a:pt x="1040389" y="1283245"/>
                  </a:cubicBezTo>
                  <a:cubicBezTo>
                    <a:pt x="893125" y="1414521"/>
                    <a:pt x="756533" y="1557701"/>
                    <a:pt x="633794" y="1711714"/>
                  </a:cubicBezTo>
                  <a:cubicBezTo>
                    <a:pt x="572480" y="1788721"/>
                    <a:pt x="514461" y="1868409"/>
                    <a:pt x="460415" y="1950670"/>
                  </a:cubicBezTo>
                  <a:cubicBezTo>
                    <a:pt x="407277" y="2033362"/>
                    <a:pt x="357091" y="2118091"/>
                    <a:pt x="312810" y="2205715"/>
                  </a:cubicBezTo>
                  <a:cubicBezTo>
                    <a:pt x="301342" y="2227488"/>
                    <a:pt x="290669" y="2249581"/>
                    <a:pt x="280110" y="2271675"/>
                  </a:cubicBezTo>
                  <a:lnTo>
                    <a:pt x="264214" y="2304923"/>
                  </a:lnTo>
                  <a:lnTo>
                    <a:pt x="249113" y="2338492"/>
                  </a:lnTo>
                  <a:cubicBezTo>
                    <a:pt x="239234" y="2360908"/>
                    <a:pt x="229243" y="2383324"/>
                    <a:pt x="220272" y="2406168"/>
                  </a:cubicBezTo>
                  <a:cubicBezTo>
                    <a:pt x="211302" y="2429012"/>
                    <a:pt x="201425" y="2451536"/>
                    <a:pt x="193250" y="2474595"/>
                  </a:cubicBezTo>
                  <a:cubicBezTo>
                    <a:pt x="158279" y="2566187"/>
                    <a:pt x="128643" y="2659711"/>
                    <a:pt x="105368" y="2754843"/>
                  </a:cubicBezTo>
                  <a:cubicBezTo>
                    <a:pt x="58134" y="2944678"/>
                    <a:pt x="33950" y="3140091"/>
                    <a:pt x="34063" y="3335503"/>
                  </a:cubicBezTo>
                  <a:cubicBezTo>
                    <a:pt x="34630" y="3432888"/>
                    <a:pt x="44282" y="3530058"/>
                    <a:pt x="64038" y="3625404"/>
                  </a:cubicBezTo>
                  <a:cubicBezTo>
                    <a:pt x="84817" y="3720536"/>
                    <a:pt x="114905" y="3813631"/>
                    <a:pt x="155554" y="3902649"/>
                  </a:cubicBezTo>
                  <a:cubicBezTo>
                    <a:pt x="165205" y="3925066"/>
                    <a:pt x="176446" y="3946945"/>
                    <a:pt x="187118" y="3968931"/>
                  </a:cubicBezTo>
                  <a:cubicBezTo>
                    <a:pt x="198700" y="3990597"/>
                    <a:pt x="209713" y="4012475"/>
                    <a:pt x="222202" y="4033711"/>
                  </a:cubicBezTo>
                  <a:cubicBezTo>
                    <a:pt x="246047" y="4076612"/>
                    <a:pt x="272615" y="4118225"/>
                    <a:pt x="299980" y="4159303"/>
                  </a:cubicBezTo>
                  <a:cubicBezTo>
                    <a:pt x="327230" y="4200488"/>
                    <a:pt x="356410" y="4240599"/>
                    <a:pt x="385818" y="4280604"/>
                  </a:cubicBezTo>
                  <a:cubicBezTo>
                    <a:pt x="415679" y="4320287"/>
                    <a:pt x="446676" y="4359434"/>
                    <a:pt x="477786" y="4398474"/>
                  </a:cubicBezTo>
                  <a:lnTo>
                    <a:pt x="609756" y="4559213"/>
                  </a:lnTo>
                  <a:lnTo>
                    <a:pt x="480825" y="4559213"/>
                  </a:lnTo>
                  <a:lnTo>
                    <a:pt x="404211" y="4446629"/>
                  </a:lnTo>
                  <a:cubicBezTo>
                    <a:pt x="376166" y="4404802"/>
                    <a:pt x="348461" y="4362759"/>
                    <a:pt x="321439" y="4320180"/>
                  </a:cubicBezTo>
                  <a:cubicBezTo>
                    <a:pt x="294415" y="4277601"/>
                    <a:pt x="267619" y="4234915"/>
                    <a:pt x="242640" y="4190941"/>
                  </a:cubicBezTo>
                  <a:cubicBezTo>
                    <a:pt x="192568" y="4103424"/>
                    <a:pt x="146584" y="4013334"/>
                    <a:pt x="109909" y="3919809"/>
                  </a:cubicBezTo>
                  <a:cubicBezTo>
                    <a:pt x="72554" y="3826608"/>
                    <a:pt x="44850" y="3729975"/>
                    <a:pt x="26229" y="3632054"/>
                  </a:cubicBezTo>
                  <a:cubicBezTo>
                    <a:pt x="8403" y="3534134"/>
                    <a:pt x="0" y="3434711"/>
                    <a:pt x="0" y="3335503"/>
                  </a:cubicBezTo>
                  <a:cubicBezTo>
                    <a:pt x="1476" y="2939959"/>
                    <a:pt x="82433" y="2545488"/>
                    <a:pt x="234352" y="2173647"/>
                  </a:cubicBezTo>
                  <a:cubicBezTo>
                    <a:pt x="272502" y="2080767"/>
                    <a:pt x="313831" y="1988745"/>
                    <a:pt x="360384" y="1898869"/>
                  </a:cubicBezTo>
                  <a:cubicBezTo>
                    <a:pt x="406255" y="1808669"/>
                    <a:pt x="456781" y="1720402"/>
                    <a:pt x="511282" y="1634172"/>
                  </a:cubicBezTo>
                  <a:cubicBezTo>
                    <a:pt x="620396" y="1461818"/>
                    <a:pt x="744951" y="1296973"/>
                    <a:pt x="884381" y="1143281"/>
                  </a:cubicBezTo>
                  <a:cubicBezTo>
                    <a:pt x="954438" y="1066703"/>
                    <a:pt x="1027559" y="992378"/>
                    <a:pt x="1104768" y="921806"/>
                  </a:cubicBezTo>
                  <a:cubicBezTo>
                    <a:pt x="1123956" y="904003"/>
                    <a:pt x="1143258" y="886414"/>
                    <a:pt x="1163128" y="869254"/>
                  </a:cubicBezTo>
                  <a:cubicBezTo>
                    <a:pt x="1182885" y="851985"/>
                    <a:pt x="1202300" y="834396"/>
                    <a:pt x="1222624" y="817773"/>
                  </a:cubicBezTo>
                  <a:cubicBezTo>
                    <a:pt x="1262819" y="783988"/>
                    <a:pt x="1304034" y="751277"/>
                    <a:pt x="1345591" y="718886"/>
                  </a:cubicBezTo>
                  <a:cubicBezTo>
                    <a:pt x="1512612" y="590184"/>
                    <a:pt x="1693030" y="476176"/>
                    <a:pt x="1883100" y="378362"/>
                  </a:cubicBezTo>
                  <a:cubicBezTo>
                    <a:pt x="2263126" y="182628"/>
                    <a:pt x="2685504" y="54677"/>
                    <a:pt x="3118895" y="13600"/>
                  </a:cubicBezTo>
                  <a:cubicBezTo>
                    <a:pt x="3227044" y="3304"/>
                    <a:pt x="3336102" y="-1067"/>
                    <a:pt x="3444904" y="22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A32CECE0-15B8-4DAB-B839-B0082C6FFC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74598" y="2512952"/>
              <a:ext cx="5307644" cy="4336518"/>
            </a:xfrm>
            <a:custGeom>
              <a:avLst/>
              <a:gdLst>
                <a:gd name="connsiteX0" fmla="*/ 5307644 w 5307644"/>
                <a:gd name="connsiteY0" fmla="*/ 4310537 h 4336518"/>
                <a:gd name="connsiteX1" fmla="*/ 5307644 w 5307644"/>
                <a:gd name="connsiteY1" fmla="*/ 4336518 h 4336518"/>
                <a:gd name="connsiteX2" fmla="*/ 5271469 w 5307644"/>
                <a:gd name="connsiteY2" fmla="*/ 4336518 h 4336518"/>
                <a:gd name="connsiteX3" fmla="*/ 3433280 w 5307644"/>
                <a:gd name="connsiteY3" fmla="*/ 1379 h 4336518"/>
                <a:gd name="connsiteX4" fmla="*/ 3739290 w 5307644"/>
                <a:gd name="connsiteY4" fmla="*/ 5668 h 4336518"/>
                <a:gd name="connsiteX5" fmla="*/ 4345494 w 5307644"/>
                <a:gd name="connsiteY5" fmla="*/ 94581 h 4336518"/>
                <a:gd name="connsiteX6" fmla="*/ 4922289 w 5307644"/>
                <a:gd name="connsiteY6" fmla="*/ 300933 h 4336518"/>
                <a:gd name="connsiteX7" fmla="*/ 5188801 w 5307644"/>
                <a:gd name="connsiteY7" fmla="*/ 449771 h 4336518"/>
                <a:gd name="connsiteX8" fmla="*/ 5307644 w 5307644"/>
                <a:gd name="connsiteY8" fmla="*/ 531018 h 4336518"/>
                <a:gd name="connsiteX9" fmla="*/ 5307644 w 5307644"/>
                <a:gd name="connsiteY9" fmla="*/ 868543 h 4336518"/>
                <a:gd name="connsiteX10" fmla="*/ 5256558 w 5307644"/>
                <a:gd name="connsiteY10" fmla="*/ 823998 h 4336518"/>
                <a:gd name="connsiteX11" fmla="*/ 4794554 w 5307644"/>
                <a:gd name="connsiteY11" fmla="*/ 538923 h 4336518"/>
                <a:gd name="connsiteX12" fmla="*/ 4274643 w 5307644"/>
                <a:gd name="connsiteY12" fmla="*/ 359921 h 4336518"/>
                <a:gd name="connsiteX13" fmla="*/ 3722940 w 5307644"/>
                <a:gd name="connsiteY13" fmla="*/ 285703 h 4336518"/>
                <a:gd name="connsiteX14" fmla="*/ 3163858 w 5307644"/>
                <a:gd name="connsiteY14" fmla="*/ 304579 h 4336518"/>
                <a:gd name="connsiteX15" fmla="*/ 2615108 w 5307644"/>
                <a:gd name="connsiteY15" fmla="*/ 413546 h 4336518"/>
                <a:gd name="connsiteX16" fmla="*/ 2090201 w 5307644"/>
                <a:gd name="connsiteY16" fmla="*/ 603167 h 4336518"/>
                <a:gd name="connsiteX17" fmla="*/ 1152228 w 5307644"/>
                <a:gd name="connsiteY17" fmla="*/ 1185758 h 4336518"/>
                <a:gd name="connsiteX18" fmla="*/ 768796 w 5307644"/>
                <a:gd name="connsiteY18" fmla="*/ 1574544 h 4336518"/>
                <a:gd name="connsiteX19" fmla="*/ 465637 w 5307644"/>
                <a:gd name="connsiteY19" fmla="*/ 2021033 h 4336518"/>
                <a:gd name="connsiteX20" fmla="*/ 259898 w 5307644"/>
                <a:gd name="connsiteY20" fmla="*/ 2514605 h 4336518"/>
                <a:gd name="connsiteX21" fmla="*/ 185075 w 5307644"/>
                <a:gd name="connsiteY21" fmla="*/ 3040781 h 4336518"/>
                <a:gd name="connsiteX22" fmla="*/ 216639 w 5307644"/>
                <a:gd name="connsiteY22" fmla="*/ 3298400 h 4336518"/>
                <a:gd name="connsiteX23" fmla="*/ 309857 w 5307644"/>
                <a:gd name="connsiteY23" fmla="*/ 3539393 h 4336518"/>
                <a:gd name="connsiteX24" fmla="*/ 374918 w 5307644"/>
                <a:gd name="connsiteY24" fmla="*/ 3652866 h 4336518"/>
                <a:gd name="connsiteX25" fmla="*/ 449628 w 5307644"/>
                <a:gd name="connsiteY25" fmla="*/ 3762691 h 4336518"/>
                <a:gd name="connsiteX26" fmla="*/ 622212 w 5307644"/>
                <a:gd name="connsiteY26" fmla="*/ 3974942 h 4336518"/>
                <a:gd name="connsiteX27" fmla="*/ 808989 w 5307644"/>
                <a:gd name="connsiteY27" fmla="*/ 4188802 h 4336518"/>
                <a:gd name="connsiteX28" fmla="*/ 901868 w 5307644"/>
                <a:gd name="connsiteY28" fmla="*/ 4300450 h 4336518"/>
                <a:gd name="connsiteX29" fmla="*/ 931233 w 5307644"/>
                <a:gd name="connsiteY29" fmla="*/ 4336518 h 4336518"/>
                <a:gd name="connsiteX30" fmla="*/ 512426 w 5307644"/>
                <a:gd name="connsiteY30" fmla="*/ 4336518 h 4336518"/>
                <a:gd name="connsiteX31" fmla="*/ 379799 w 5307644"/>
                <a:gd name="connsiteY31" fmla="*/ 4138930 h 4336518"/>
                <a:gd name="connsiteX32" fmla="*/ 226177 w 5307644"/>
                <a:gd name="connsiteY32" fmla="*/ 3891071 h 4336518"/>
                <a:gd name="connsiteX33" fmla="*/ 156916 w 5307644"/>
                <a:gd name="connsiteY33" fmla="*/ 3759688 h 4336518"/>
                <a:gd name="connsiteX34" fmla="*/ 98101 w 5307644"/>
                <a:gd name="connsiteY34" fmla="*/ 3622191 h 4336518"/>
                <a:gd name="connsiteX35" fmla="*/ 53025 w 5307644"/>
                <a:gd name="connsiteY35" fmla="*/ 3479547 h 4336518"/>
                <a:gd name="connsiteX36" fmla="*/ 36221 w 5307644"/>
                <a:gd name="connsiteY36" fmla="*/ 3406831 h 4336518"/>
                <a:gd name="connsiteX37" fmla="*/ 28841 w 5307644"/>
                <a:gd name="connsiteY37" fmla="*/ 3370365 h 4336518"/>
                <a:gd name="connsiteX38" fmla="*/ 22709 w 5307644"/>
                <a:gd name="connsiteY38" fmla="*/ 3333792 h 4336518"/>
                <a:gd name="connsiteX39" fmla="*/ 0 w 5307644"/>
                <a:gd name="connsiteY39" fmla="*/ 3040781 h 4336518"/>
                <a:gd name="connsiteX40" fmla="*/ 63017 w 5307644"/>
                <a:gd name="connsiteY40" fmla="*/ 2469880 h 4336518"/>
                <a:gd name="connsiteX41" fmla="*/ 252405 w 5307644"/>
                <a:gd name="connsiteY41" fmla="*/ 1922897 h 4336518"/>
                <a:gd name="connsiteX42" fmla="*/ 962499 w 5307644"/>
                <a:gd name="connsiteY42" fmla="*/ 993992 h 4336518"/>
                <a:gd name="connsiteX43" fmla="*/ 1433359 w 5307644"/>
                <a:gd name="connsiteY43" fmla="*/ 630088 h 4336518"/>
                <a:gd name="connsiteX44" fmla="*/ 1959628 w 5307644"/>
                <a:gd name="connsiteY44" fmla="*/ 341151 h 4336518"/>
                <a:gd name="connsiteX45" fmla="*/ 3127865 w 5307644"/>
                <a:gd name="connsiteY45" fmla="*/ 22508 h 4336518"/>
                <a:gd name="connsiteX46" fmla="*/ 3433280 w 5307644"/>
                <a:gd name="connsiteY46" fmla="*/ 1379 h 4336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5307644" h="4336518">
                  <a:moveTo>
                    <a:pt x="5307644" y="4310537"/>
                  </a:moveTo>
                  <a:lnTo>
                    <a:pt x="5307644" y="4336518"/>
                  </a:lnTo>
                  <a:lnTo>
                    <a:pt x="5271469" y="4336518"/>
                  </a:lnTo>
                  <a:close/>
                  <a:moveTo>
                    <a:pt x="3433280" y="1379"/>
                  </a:moveTo>
                  <a:cubicBezTo>
                    <a:pt x="3535397" y="-1410"/>
                    <a:pt x="3637614" y="38"/>
                    <a:pt x="3739290" y="5668"/>
                  </a:cubicBezTo>
                  <a:cubicBezTo>
                    <a:pt x="3942986" y="17360"/>
                    <a:pt x="4146567" y="45995"/>
                    <a:pt x="4345494" y="94581"/>
                  </a:cubicBezTo>
                  <a:cubicBezTo>
                    <a:pt x="4544420" y="143059"/>
                    <a:pt x="4738691" y="211700"/>
                    <a:pt x="4922289" y="300933"/>
                  </a:cubicBezTo>
                  <a:cubicBezTo>
                    <a:pt x="5013975" y="345550"/>
                    <a:pt x="5103219" y="395127"/>
                    <a:pt x="5188801" y="449771"/>
                  </a:cubicBezTo>
                  <a:lnTo>
                    <a:pt x="5307644" y="531018"/>
                  </a:lnTo>
                  <a:lnTo>
                    <a:pt x="5307644" y="868543"/>
                  </a:lnTo>
                  <a:lnTo>
                    <a:pt x="5256558" y="823998"/>
                  </a:lnTo>
                  <a:cubicBezTo>
                    <a:pt x="5114289" y="712993"/>
                    <a:pt x="4959758" y="616466"/>
                    <a:pt x="4794554" y="538923"/>
                  </a:cubicBezTo>
                  <a:cubicBezTo>
                    <a:pt x="4629462" y="461166"/>
                    <a:pt x="4454722" y="401534"/>
                    <a:pt x="4274643" y="359921"/>
                  </a:cubicBezTo>
                  <a:cubicBezTo>
                    <a:pt x="4094566" y="318200"/>
                    <a:pt x="3909491" y="294176"/>
                    <a:pt x="3722940" y="285703"/>
                  </a:cubicBezTo>
                  <a:cubicBezTo>
                    <a:pt x="3536050" y="276800"/>
                    <a:pt x="3349387" y="282700"/>
                    <a:pt x="3163858" y="304579"/>
                  </a:cubicBezTo>
                  <a:cubicBezTo>
                    <a:pt x="2978444" y="326565"/>
                    <a:pt x="2794732" y="363353"/>
                    <a:pt x="2615108" y="413546"/>
                  </a:cubicBezTo>
                  <a:cubicBezTo>
                    <a:pt x="2435370" y="463526"/>
                    <a:pt x="2260060" y="528198"/>
                    <a:pt x="2090201" y="603167"/>
                  </a:cubicBezTo>
                  <a:cubicBezTo>
                    <a:pt x="1749461" y="751496"/>
                    <a:pt x="1431316" y="948195"/>
                    <a:pt x="1152228" y="1185758"/>
                  </a:cubicBezTo>
                  <a:cubicBezTo>
                    <a:pt x="1013139" y="1304915"/>
                    <a:pt x="884268" y="1434903"/>
                    <a:pt x="768796" y="1574544"/>
                  </a:cubicBezTo>
                  <a:cubicBezTo>
                    <a:pt x="653096" y="1713971"/>
                    <a:pt x="551021" y="1863481"/>
                    <a:pt x="465637" y="2021033"/>
                  </a:cubicBezTo>
                  <a:cubicBezTo>
                    <a:pt x="380253" y="2178478"/>
                    <a:pt x="309176" y="2343324"/>
                    <a:pt x="259898" y="2514605"/>
                  </a:cubicBezTo>
                  <a:cubicBezTo>
                    <a:pt x="210508" y="2685457"/>
                    <a:pt x="184960" y="2863065"/>
                    <a:pt x="185075" y="3040781"/>
                  </a:cubicBezTo>
                  <a:cubicBezTo>
                    <a:pt x="186096" y="3128084"/>
                    <a:pt x="195180" y="3214743"/>
                    <a:pt x="216639" y="3298400"/>
                  </a:cubicBezTo>
                  <a:cubicBezTo>
                    <a:pt x="237759" y="3382163"/>
                    <a:pt x="270572" y="3462280"/>
                    <a:pt x="309857" y="3539393"/>
                  </a:cubicBezTo>
                  <a:cubicBezTo>
                    <a:pt x="329727" y="3577897"/>
                    <a:pt x="351755" y="3615649"/>
                    <a:pt x="374918" y="3652866"/>
                  </a:cubicBezTo>
                  <a:cubicBezTo>
                    <a:pt x="398420" y="3689974"/>
                    <a:pt x="423514" y="3726548"/>
                    <a:pt x="449628" y="3762691"/>
                  </a:cubicBezTo>
                  <a:cubicBezTo>
                    <a:pt x="502539" y="3834764"/>
                    <a:pt x="561354" y="3904692"/>
                    <a:pt x="622212" y="3974942"/>
                  </a:cubicBezTo>
                  <a:cubicBezTo>
                    <a:pt x="683071" y="4045299"/>
                    <a:pt x="746655" y="4115657"/>
                    <a:pt x="808989" y="4188802"/>
                  </a:cubicBezTo>
                  <a:cubicBezTo>
                    <a:pt x="840214" y="4225267"/>
                    <a:pt x="871097" y="4262591"/>
                    <a:pt x="901868" y="4300450"/>
                  </a:cubicBezTo>
                  <a:lnTo>
                    <a:pt x="931233" y="4336518"/>
                  </a:lnTo>
                  <a:lnTo>
                    <a:pt x="512426" y="4336518"/>
                  </a:lnTo>
                  <a:lnTo>
                    <a:pt x="379799" y="4138930"/>
                  </a:lnTo>
                  <a:cubicBezTo>
                    <a:pt x="327002" y="4059028"/>
                    <a:pt x="274886" y="3976765"/>
                    <a:pt x="226177" y="3891071"/>
                  </a:cubicBezTo>
                  <a:cubicBezTo>
                    <a:pt x="201878" y="3848171"/>
                    <a:pt x="178376" y="3804519"/>
                    <a:pt x="156916" y="3759688"/>
                  </a:cubicBezTo>
                  <a:cubicBezTo>
                    <a:pt x="135570" y="3714750"/>
                    <a:pt x="115700" y="3668954"/>
                    <a:pt x="98101" y="3622191"/>
                  </a:cubicBezTo>
                  <a:cubicBezTo>
                    <a:pt x="80842" y="3575323"/>
                    <a:pt x="65514" y="3527810"/>
                    <a:pt x="53025" y="3479547"/>
                  </a:cubicBezTo>
                  <a:cubicBezTo>
                    <a:pt x="47121" y="3455416"/>
                    <a:pt x="41103" y="3431176"/>
                    <a:pt x="36221" y="3406831"/>
                  </a:cubicBezTo>
                  <a:lnTo>
                    <a:pt x="28841" y="3370365"/>
                  </a:lnTo>
                  <a:lnTo>
                    <a:pt x="22709" y="3333792"/>
                  </a:lnTo>
                  <a:cubicBezTo>
                    <a:pt x="6700" y="3236194"/>
                    <a:pt x="0" y="3138058"/>
                    <a:pt x="0" y="3040781"/>
                  </a:cubicBezTo>
                  <a:cubicBezTo>
                    <a:pt x="454" y="2849337"/>
                    <a:pt x="21687" y="2657893"/>
                    <a:pt x="63017" y="2469880"/>
                  </a:cubicBezTo>
                  <a:cubicBezTo>
                    <a:pt x="104233" y="2281976"/>
                    <a:pt x="167362" y="2097718"/>
                    <a:pt x="252405" y="1922897"/>
                  </a:cubicBezTo>
                  <a:cubicBezTo>
                    <a:pt x="423286" y="1573257"/>
                    <a:pt x="670922" y="1260405"/>
                    <a:pt x="962499" y="993992"/>
                  </a:cubicBezTo>
                  <a:cubicBezTo>
                    <a:pt x="1108628" y="860786"/>
                    <a:pt x="1266566" y="739269"/>
                    <a:pt x="1433359" y="630088"/>
                  </a:cubicBezTo>
                  <a:cubicBezTo>
                    <a:pt x="1600380" y="521013"/>
                    <a:pt x="1776144" y="423843"/>
                    <a:pt x="1959628" y="341151"/>
                  </a:cubicBezTo>
                  <a:cubicBezTo>
                    <a:pt x="2327051" y="176950"/>
                    <a:pt x="2722633" y="68411"/>
                    <a:pt x="3127865" y="22508"/>
                  </a:cubicBezTo>
                  <a:cubicBezTo>
                    <a:pt x="3229145" y="11193"/>
                    <a:pt x="3331163" y="4168"/>
                    <a:pt x="3433280" y="137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0C5373BF-BD61-4FCF-8ECF-21DFEBE09D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73412" y="2537732"/>
              <a:ext cx="5308830" cy="4311738"/>
            </a:xfrm>
            <a:custGeom>
              <a:avLst/>
              <a:gdLst>
                <a:gd name="connsiteX0" fmla="*/ 5308830 w 5308830"/>
                <a:gd name="connsiteY0" fmla="*/ 4026353 h 4311738"/>
                <a:gd name="connsiteX1" fmla="*/ 5308830 w 5308830"/>
                <a:gd name="connsiteY1" fmla="*/ 4311738 h 4311738"/>
                <a:gd name="connsiteX2" fmla="*/ 4948051 w 5308830"/>
                <a:gd name="connsiteY2" fmla="*/ 4311738 h 4311738"/>
                <a:gd name="connsiteX3" fmla="*/ 5002803 w 5308830"/>
                <a:gd name="connsiteY3" fmla="*/ 4271506 h 4311738"/>
                <a:gd name="connsiteX4" fmla="*/ 5221147 w 5308830"/>
                <a:gd name="connsiteY4" fmla="*/ 4102386 h 4311738"/>
                <a:gd name="connsiteX5" fmla="*/ 3595773 w 5308830"/>
                <a:gd name="connsiteY5" fmla="*/ 0 h 4311738"/>
                <a:gd name="connsiteX6" fmla="*/ 5271266 w 5308830"/>
                <a:gd name="connsiteY6" fmla="*/ 516192 h 4311738"/>
                <a:gd name="connsiteX7" fmla="*/ 5308830 w 5308830"/>
                <a:gd name="connsiteY7" fmla="*/ 546905 h 4311738"/>
                <a:gd name="connsiteX8" fmla="*/ 5308830 w 5308830"/>
                <a:gd name="connsiteY8" fmla="*/ 1314056 h 4311738"/>
                <a:gd name="connsiteX9" fmla="*/ 5241798 w 5308830"/>
                <a:gd name="connsiteY9" fmla="*/ 1229961 h 4311738"/>
                <a:gd name="connsiteX10" fmla="*/ 4547599 w 5308830"/>
                <a:gd name="connsiteY10" fmla="*/ 723841 h 4311738"/>
                <a:gd name="connsiteX11" fmla="*/ 3595773 w 5308830"/>
                <a:gd name="connsiteY11" fmla="*/ 536258 h 4311738"/>
                <a:gd name="connsiteX12" fmla="*/ 2484874 w 5308830"/>
                <a:gd name="connsiteY12" fmla="*/ 738106 h 4311738"/>
                <a:gd name="connsiteX13" fmla="*/ 1497964 w 5308830"/>
                <a:gd name="connsiteY13" fmla="*/ 1292596 h 4311738"/>
                <a:gd name="connsiteX14" fmla="*/ 815348 w 5308830"/>
                <a:gd name="connsiteY14" fmla="*/ 2092157 h 4311738"/>
                <a:gd name="connsiteX15" fmla="*/ 567825 w 5308830"/>
                <a:gd name="connsiteY15" fmla="*/ 3022671 h 4311738"/>
                <a:gd name="connsiteX16" fmla="*/ 977486 w 5308830"/>
                <a:gd name="connsiteY16" fmla="*/ 3886690 h 4311738"/>
                <a:gd name="connsiteX17" fmla="*/ 1183907 w 5308830"/>
                <a:gd name="connsiteY17" fmla="*/ 4160932 h 4311738"/>
                <a:gd name="connsiteX18" fmla="*/ 1285607 w 5308830"/>
                <a:gd name="connsiteY18" fmla="*/ 4296799 h 4311738"/>
                <a:gd name="connsiteX19" fmla="*/ 1297817 w 5308830"/>
                <a:gd name="connsiteY19" fmla="*/ 4311738 h 4311738"/>
                <a:gd name="connsiteX20" fmla="*/ 602176 w 5308830"/>
                <a:gd name="connsiteY20" fmla="*/ 4311738 h 4311738"/>
                <a:gd name="connsiteX21" fmla="*/ 583893 w 5308830"/>
                <a:gd name="connsiteY21" fmla="*/ 4287205 h 4311738"/>
                <a:gd name="connsiteX22" fmla="*/ 0 w 5308830"/>
                <a:gd name="connsiteY22" fmla="*/ 3022564 h 4311738"/>
                <a:gd name="connsiteX23" fmla="*/ 3595773 w 5308830"/>
                <a:gd name="connsiteY23" fmla="*/ 0 h 4311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308830" h="4311738">
                  <a:moveTo>
                    <a:pt x="5308830" y="4026353"/>
                  </a:moveTo>
                  <a:lnTo>
                    <a:pt x="5308830" y="4311738"/>
                  </a:lnTo>
                  <a:lnTo>
                    <a:pt x="4948051" y="4311738"/>
                  </a:lnTo>
                  <a:lnTo>
                    <a:pt x="5002803" y="4271506"/>
                  </a:lnTo>
                  <a:cubicBezTo>
                    <a:pt x="5078400" y="4214990"/>
                    <a:pt x="5151610" y="4158780"/>
                    <a:pt x="5221147" y="4102386"/>
                  </a:cubicBezTo>
                  <a:close/>
                  <a:moveTo>
                    <a:pt x="3595773" y="0"/>
                  </a:moveTo>
                  <a:cubicBezTo>
                    <a:pt x="4261231" y="0"/>
                    <a:pt x="4825666" y="190293"/>
                    <a:pt x="5271266" y="516192"/>
                  </a:cubicBezTo>
                  <a:lnTo>
                    <a:pt x="5308830" y="546905"/>
                  </a:lnTo>
                  <a:lnTo>
                    <a:pt x="5308830" y="1314056"/>
                  </a:lnTo>
                  <a:lnTo>
                    <a:pt x="5241798" y="1229961"/>
                  </a:lnTo>
                  <a:cubicBezTo>
                    <a:pt x="5047072" y="1010846"/>
                    <a:pt x="4813516" y="840530"/>
                    <a:pt x="4547599" y="723841"/>
                  </a:cubicBezTo>
                  <a:cubicBezTo>
                    <a:pt x="4263856" y="599429"/>
                    <a:pt x="3943667" y="536258"/>
                    <a:pt x="3595773" y="536258"/>
                  </a:cubicBezTo>
                  <a:cubicBezTo>
                    <a:pt x="3226761" y="536258"/>
                    <a:pt x="2852980" y="604041"/>
                    <a:pt x="2484874" y="738106"/>
                  </a:cubicBezTo>
                  <a:cubicBezTo>
                    <a:pt x="2126422" y="868309"/>
                    <a:pt x="1785227" y="1060075"/>
                    <a:pt x="1497964" y="1292596"/>
                  </a:cubicBezTo>
                  <a:cubicBezTo>
                    <a:pt x="1205707" y="1529085"/>
                    <a:pt x="976010" y="1798180"/>
                    <a:pt x="815348" y="2092157"/>
                  </a:cubicBezTo>
                  <a:cubicBezTo>
                    <a:pt x="651166" y="2392675"/>
                    <a:pt x="567825" y="2705743"/>
                    <a:pt x="567825" y="3022671"/>
                  </a:cubicBezTo>
                  <a:cubicBezTo>
                    <a:pt x="567825" y="3341852"/>
                    <a:pt x="700784" y="3528255"/>
                    <a:pt x="977486" y="3886690"/>
                  </a:cubicBezTo>
                  <a:cubicBezTo>
                    <a:pt x="1044249" y="3973134"/>
                    <a:pt x="1113283" y="4062582"/>
                    <a:pt x="1183907" y="4160932"/>
                  </a:cubicBezTo>
                  <a:cubicBezTo>
                    <a:pt x="1217636" y="4207895"/>
                    <a:pt x="1251520" y="4253175"/>
                    <a:pt x="1285607" y="4296799"/>
                  </a:cubicBezTo>
                  <a:lnTo>
                    <a:pt x="1297817" y="4311738"/>
                  </a:lnTo>
                  <a:lnTo>
                    <a:pt x="602176" y="4311738"/>
                  </a:lnTo>
                  <a:lnTo>
                    <a:pt x="583893" y="4287205"/>
                  </a:lnTo>
                  <a:cubicBezTo>
                    <a:pt x="281395" y="3892133"/>
                    <a:pt x="0" y="3570338"/>
                    <a:pt x="0" y="3022564"/>
                  </a:cubicBezTo>
                  <a:cubicBezTo>
                    <a:pt x="0" y="1353193"/>
                    <a:pt x="1810660" y="0"/>
                    <a:pt x="3595773"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22">
              <a:extLst>
                <a:ext uri="{FF2B5EF4-FFF2-40B4-BE49-F238E27FC236}">
                  <a16:creationId xmlns:a16="http://schemas.microsoft.com/office/drawing/2014/main" id="{7E6B45AB-7CCC-4949-9DC2-116644B5F6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73412" y="2537732"/>
              <a:ext cx="5308830" cy="4311738"/>
            </a:xfrm>
            <a:custGeom>
              <a:avLst/>
              <a:gdLst>
                <a:gd name="connsiteX0" fmla="*/ 5308830 w 5308830"/>
                <a:gd name="connsiteY0" fmla="*/ 3880900 h 4311738"/>
                <a:gd name="connsiteX1" fmla="*/ 5308830 w 5308830"/>
                <a:gd name="connsiteY1" fmla="*/ 4311738 h 4311738"/>
                <a:gd name="connsiteX2" fmla="*/ 4763109 w 5308830"/>
                <a:gd name="connsiteY2" fmla="*/ 4311738 h 4311738"/>
                <a:gd name="connsiteX3" fmla="*/ 4929066 w 5308830"/>
                <a:gd name="connsiteY3" fmla="*/ 4189789 h 4311738"/>
                <a:gd name="connsiteX4" fmla="*/ 5142959 w 5308830"/>
                <a:gd name="connsiteY4" fmla="*/ 4024320 h 4311738"/>
                <a:gd name="connsiteX5" fmla="*/ 3595773 w 5308830"/>
                <a:gd name="connsiteY5" fmla="*/ 0 h 4311738"/>
                <a:gd name="connsiteX6" fmla="*/ 5271266 w 5308830"/>
                <a:gd name="connsiteY6" fmla="*/ 516192 h 4311738"/>
                <a:gd name="connsiteX7" fmla="*/ 5308830 w 5308830"/>
                <a:gd name="connsiteY7" fmla="*/ 546905 h 4311738"/>
                <a:gd name="connsiteX8" fmla="*/ 5308830 w 5308830"/>
                <a:gd name="connsiteY8" fmla="*/ 1498438 h 4311738"/>
                <a:gd name="connsiteX9" fmla="*/ 5289422 w 5308830"/>
                <a:gd name="connsiteY9" fmla="*/ 1468062 h 4311738"/>
                <a:gd name="connsiteX10" fmla="*/ 5154710 w 5308830"/>
                <a:gd name="connsiteY10" fmla="*/ 1298924 h 4311738"/>
                <a:gd name="connsiteX11" fmla="*/ 4499685 w 5308830"/>
                <a:gd name="connsiteY11" fmla="*/ 821118 h 4311738"/>
                <a:gd name="connsiteX12" fmla="*/ 3595773 w 5308830"/>
                <a:gd name="connsiteY12" fmla="*/ 643510 h 4311738"/>
                <a:gd name="connsiteX13" fmla="*/ 2525523 w 5308830"/>
                <a:gd name="connsiteY13" fmla="*/ 838172 h 4311738"/>
                <a:gd name="connsiteX14" fmla="*/ 1571767 w 5308830"/>
                <a:gd name="connsiteY14" fmla="*/ 1374000 h 4311738"/>
                <a:gd name="connsiteX15" fmla="*/ 916173 w 5308830"/>
                <a:gd name="connsiteY15" fmla="*/ 2141277 h 4311738"/>
                <a:gd name="connsiteX16" fmla="*/ 681254 w 5308830"/>
                <a:gd name="connsiteY16" fmla="*/ 3022671 h 4311738"/>
                <a:gd name="connsiteX17" fmla="*/ 1069115 w 5308830"/>
                <a:gd name="connsiteY17" fmla="*/ 3823519 h 4311738"/>
                <a:gd name="connsiteX18" fmla="*/ 1277807 w 5308830"/>
                <a:gd name="connsiteY18" fmla="*/ 4100764 h 4311738"/>
                <a:gd name="connsiteX19" fmla="*/ 1373308 w 5308830"/>
                <a:gd name="connsiteY19" fmla="*/ 4228488 h 4311738"/>
                <a:gd name="connsiteX20" fmla="*/ 1441062 w 5308830"/>
                <a:gd name="connsiteY20" fmla="*/ 4311738 h 4311738"/>
                <a:gd name="connsiteX21" fmla="*/ 602176 w 5308830"/>
                <a:gd name="connsiteY21" fmla="*/ 4311738 h 4311738"/>
                <a:gd name="connsiteX22" fmla="*/ 583893 w 5308830"/>
                <a:gd name="connsiteY22" fmla="*/ 4287205 h 4311738"/>
                <a:gd name="connsiteX23" fmla="*/ 0 w 5308830"/>
                <a:gd name="connsiteY23" fmla="*/ 3022564 h 4311738"/>
                <a:gd name="connsiteX24" fmla="*/ 3595773 w 5308830"/>
                <a:gd name="connsiteY24" fmla="*/ 0 h 4311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308830" h="4311738">
                  <a:moveTo>
                    <a:pt x="5308830" y="3880900"/>
                  </a:moveTo>
                  <a:lnTo>
                    <a:pt x="5308830" y="4311738"/>
                  </a:lnTo>
                  <a:lnTo>
                    <a:pt x="4763109" y="4311738"/>
                  </a:lnTo>
                  <a:lnTo>
                    <a:pt x="4929066" y="4189789"/>
                  </a:lnTo>
                  <a:cubicBezTo>
                    <a:pt x="5003230" y="4134367"/>
                    <a:pt x="5074975" y="4079340"/>
                    <a:pt x="5142959" y="4024320"/>
                  </a:cubicBezTo>
                  <a:close/>
                  <a:moveTo>
                    <a:pt x="3595773" y="0"/>
                  </a:moveTo>
                  <a:cubicBezTo>
                    <a:pt x="4261231" y="0"/>
                    <a:pt x="4825666" y="190293"/>
                    <a:pt x="5271266" y="516192"/>
                  </a:cubicBezTo>
                  <a:lnTo>
                    <a:pt x="5308830" y="546905"/>
                  </a:lnTo>
                  <a:lnTo>
                    <a:pt x="5308830" y="1498438"/>
                  </a:lnTo>
                  <a:lnTo>
                    <a:pt x="5289422" y="1468062"/>
                  </a:lnTo>
                  <a:cubicBezTo>
                    <a:pt x="5247242" y="1408963"/>
                    <a:pt x="5202313" y="1352510"/>
                    <a:pt x="5154710" y="1298924"/>
                  </a:cubicBezTo>
                  <a:cubicBezTo>
                    <a:pt x="4970772" y="1091928"/>
                    <a:pt x="4750500" y="931159"/>
                    <a:pt x="4499685" y="821118"/>
                  </a:cubicBezTo>
                  <a:cubicBezTo>
                    <a:pt x="4231156" y="703248"/>
                    <a:pt x="3926977" y="643510"/>
                    <a:pt x="3595773" y="643510"/>
                  </a:cubicBezTo>
                  <a:cubicBezTo>
                    <a:pt x="3245836" y="643510"/>
                    <a:pt x="2875688" y="710757"/>
                    <a:pt x="2525523" y="838172"/>
                  </a:cubicBezTo>
                  <a:cubicBezTo>
                    <a:pt x="2179105" y="964084"/>
                    <a:pt x="1849265" y="1149415"/>
                    <a:pt x="1571767" y="1374000"/>
                  </a:cubicBezTo>
                  <a:cubicBezTo>
                    <a:pt x="1294611" y="1598264"/>
                    <a:pt x="1067980" y="1863603"/>
                    <a:pt x="916173" y="2141277"/>
                  </a:cubicBezTo>
                  <a:cubicBezTo>
                    <a:pt x="760280" y="2426459"/>
                    <a:pt x="681254" y="2723010"/>
                    <a:pt x="681254" y="3022671"/>
                  </a:cubicBezTo>
                  <a:cubicBezTo>
                    <a:pt x="681254" y="3309032"/>
                    <a:pt x="800134" y="3475166"/>
                    <a:pt x="1069115" y="3823519"/>
                  </a:cubicBezTo>
                  <a:cubicBezTo>
                    <a:pt x="1136445" y="3910714"/>
                    <a:pt x="1206047" y="4000912"/>
                    <a:pt x="1277807" y="4100764"/>
                  </a:cubicBezTo>
                  <a:cubicBezTo>
                    <a:pt x="1309528" y="4144925"/>
                    <a:pt x="1341351" y="4187490"/>
                    <a:pt x="1373308" y="4228488"/>
                  </a:cubicBezTo>
                  <a:lnTo>
                    <a:pt x="1441062" y="4311738"/>
                  </a:lnTo>
                  <a:lnTo>
                    <a:pt x="602176" y="4311738"/>
                  </a:lnTo>
                  <a:lnTo>
                    <a:pt x="583893" y="4287205"/>
                  </a:lnTo>
                  <a:cubicBezTo>
                    <a:pt x="281395" y="3892133"/>
                    <a:pt x="0" y="3570338"/>
                    <a:pt x="0" y="3022564"/>
                  </a:cubicBezTo>
                  <a:cubicBezTo>
                    <a:pt x="0" y="1353193"/>
                    <a:pt x="1810660" y="0"/>
                    <a:pt x="3595773"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5" name="Group 24">
            <a:extLst>
              <a:ext uri="{FF2B5EF4-FFF2-40B4-BE49-F238E27FC236}">
                <a16:creationId xmlns:a16="http://schemas.microsoft.com/office/drawing/2014/main" id="{61D22245-3D67-419C-A6B5-DD0EB0D8399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23758" y="0"/>
            <a:ext cx="5081407" cy="3133064"/>
            <a:chOff x="5907711" y="0"/>
            <a:chExt cx="5081407" cy="3133064"/>
          </a:xfrm>
          <a:solidFill>
            <a:schemeClr val="accent5">
              <a:alpha val="5000"/>
            </a:schemeClr>
          </a:solidFill>
        </p:grpSpPr>
        <p:sp>
          <p:nvSpPr>
            <p:cNvPr id="26" name="Freeform: Shape 25">
              <a:extLst>
                <a:ext uri="{FF2B5EF4-FFF2-40B4-BE49-F238E27FC236}">
                  <a16:creationId xmlns:a16="http://schemas.microsoft.com/office/drawing/2014/main" id="{E3A64720-9AA0-4796-8E62-15672228CF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9200" y="0"/>
              <a:ext cx="5069918" cy="3111852"/>
            </a:xfrm>
            <a:custGeom>
              <a:avLst/>
              <a:gdLst>
                <a:gd name="connsiteX0" fmla="*/ 145909 w 5069918"/>
                <a:gd name="connsiteY0" fmla="*/ 0 h 3111852"/>
                <a:gd name="connsiteX1" fmla="*/ 205279 w 5069918"/>
                <a:gd name="connsiteY1" fmla="*/ 0 h 3111852"/>
                <a:gd name="connsiteX2" fmla="*/ 202868 w 5069918"/>
                <a:gd name="connsiteY2" fmla="*/ 5043 h 3111852"/>
                <a:gd name="connsiteX3" fmla="*/ 191273 w 5069918"/>
                <a:gd name="connsiteY3" fmla="*/ 30818 h 3111852"/>
                <a:gd name="connsiteX4" fmla="*/ 169129 w 5069918"/>
                <a:gd name="connsiteY4" fmla="*/ 82781 h 3111852"/>
                <a:gd name="connsiteX5" fmla="*/ 148381 w 5069918"/>
                <a:gd name="connsiteY5" fmla="*/ 135320 h 3111852"/>
                <a:gd name="connsiteX6" fmla="*/ 80903 w 5069918"/>
                <a:gd name="connsiteY6" fmla="*/ 350499 h 3111852"/>
                <a:gd name="connsiteX7" fmla="*/ 26154 w 5069918"/>
                <a:gd name="connsiteY7" fmla="*/ 796339 h 3111852"/>
                <a:gd name="connsiteX8" fmla="*/ 49170 w 5069918"/>
                <a:gd name="connsiteY8" fmla="*/ 1018931 h 3111852"/>
                <a:gd name="connsiteX9" fmla="*/ 119437 w 5069918"/>
                <a:gd name="connsiteY9" fmla="*/ 1231804 h 3111852"/>
                <a:gd name="connsiteX10" fmla="*/ 143672 w 5069918"/>
                <a:gd name="connsiteY10" fmla="*/ 1282696 h 3111852"/>
                <a:gd name="connsiteX11" fmla="*/ 170611 w 5069918"/>
                <a:gd name="connsiteY11" fmla="*/ 1332436 h 3111852"/>
                <a:gd name="connsiteX12" fmla="*/ 230330 w 5069918"/>
                <a:gd name="connsiteY12" fmla="*/ 1428867 h 3111852"/>
                <a:gd name="connsiteX13" fmla="*/ 296237 w 5069918"/>
                <a:gd name="connsiteY13" fmla="*/ 1522004 h 3111852"/>
                <a:gd name="connsiteX14" fmla="*/ 366853 w 5069918"/>
                <a:gd name="connsiteY14" fmla="*/ 1612506 h 3111852"/>
                <a:gd name="connsiteX15" fmla="*/ 513838 w 5069918"/>
                <a:gd name="connsiteY15" fmla="*/ 1791535 h 3111852"/>
                <a:gd name="connsiteX16" fmla="*/ 587330 w 5069918"/>
                <a:gd name="connsiteY16" fmla="*/ 1882283 h 3111852"/>
                <a:gd name="connsiteX17" fmla="*/ 658817 w 5069918"/>
                <a:gd name="connsiteY17" fmla="*/ 1974186 h 3111852"/>
                <a:gd name="connsiteX18" fmla="*/ 730305 w 5069918"/>
                <a:gd name="connsiteY18" fmla="*/ 2062959 h 3111852"/>
                <a:gd name="connsiteX19" fmla="*/ 805018 w 5069918"/>
                <a:gd name="connsiteY19" fmla="*/ 2148685 h 3111852"/>
                <a:gd name="connsiteX20" fmla="*/ 963424 w 5069918"/>
                <a:gd name="connsiteY20" fmla="*/ 2310337 h 3111852"/>
                <a:gd name="connsiteX21" fmla="*/ 1319204 w 5069918"/>
                <a:gd name="connsiteY21" fmla="*/ 2580196 h 3111852"/>
                <a:gd name="connsiteX22" fmla="*/ 1515882 w 5069918"/>
                <a:gd name="connsiteY22" fmla="*/ 2681651 h 3111852"/>
                <a:gd name="connsiteX23" fmla="*/ 1723456 w 5069918"/>
                <a:gd name="connsiteY23" fmla="*/ 2758319 h 3111852"/>
                <a:gd name="connsiteX24" fmla="*/ 1939662 w 5069918"/>
                <a:gd name="connsiteY24" fmla="*/ 2811269 h 3111852"/>
                <a:gd name="connsiteX25" fmla="*/ 2162581 w 5069918"/>
                <a:gd name="connsiteY25" fmla="*/ 2840916 h 3111852"/>
                <a:gd name="connsiteX26" fmla="*/ 2389597 w 5069918"/>
                <a:gd name="connsiteY26" fmla="*/ 2850221 h 3111852"/>
                <a:gd name="connsiteX27" fmla="*/ 2446002 w 5069918"/>
                <a:gd name="connsiteY27" fmla="*/ 2849808 h 3111852"/>
                <a:gd name="connsiteX28" fmla="*/ 2473638 w 5069918"/>
                <a:gd name="connsiteY28" fmla="*/ 2849151 h 3111852"/>
                <a:gd name="connsiteX29" fmla="*/ 2501187 w 5069918"/>
                <a:gd name="connsiteY29" fmla="*/ 2847832 h 3111852"/>
                <a:gd name="connsiteX30" fmla="*/ 2610685 w 5069918"/>
                <a:gd name="connsiteY30" fmla="*/ 2838774 h 3111852"/>
                <a:gd name="connsiteX31" fmla="*/ 3033071 w 5069918"/>
                <a:gd name="connsiteY31" fmla="*/ 2730979 h 3111852"/>
                <a:gd name="connsiteX32" fmla="*/ 3232974 w 5069918"/>
                <a:gd name="connsiteY32" fmla="*/ 2637430 h 3111852"/>
                <a:gd name="connsiteX33" fmla="*/ 3425990 w 5069918"/>
                <a:gd name="connsiteY33" fmla="*/ 2523622 h 3111852"/>
                <a:gd name="connsiteX34" fmla="*/ 3613601 w 5069918"/>
                <a:gd name="connsiteY34" fmla="*/ 2394827 h 3111852"/>
                <a:gd name="connsiteX35" fmla="*/ 3706185 w 5069918"/>
                <a:gd name="connsiteY35" fmla="*/ 2326642 h 3111852"/>
                <a:gd name="connsiteX36" fmla="*/ 3799729 w 5069918"/>
                <a:gd name="connsiteY36" fmla="*/ 2255904 h 3111852"/>
                <a:gd name="connsiteX37" fmla="*/ 4175561 w 5069918"/>
                <a:gd name="connsiteY37" fmla="*/ 1976821 h 3111852"/>
                <a:gd name="connsiteX38" fmla="*/ 4517132 w 5069918"/>
                <a:gd name="connsiteY38" fmla="*/ 1683080 h 3111852"/>
                <a:gd name="connsiteX39" fmla="*/ 4659758 w 5069918"/>
                <a:gd name="connsiteY39" fmla="*/ 1519452 h 3111852"/>
                <a:gd name="connsiteX40" fmla="*/ 4773178 w 5069918"/>
                <a:gd name="connsiteY40" fmla="*/ 1340423 h 3111852"/>
                <a:gd name="connsiteX41" fmla="*/ 4892092 w 5069918"/>
                <a:gd name="connsiteY41" fmla="*/ 938311 h 3111852"/>
                <a:gd name="connsiteX42" fmla="*/ 4898804 w 5069918"/>
                <a:gd name="connsiteY42" fmla="*/ 831503 h 3111852"/>
                <a:gd name="connsiteX43" fmla="*/ 4899153 w 5069918"/>
                <a:gd name="connsiteY43" fmla="*/ 776988 h 3111852"/>
                <a:gd name="connsiteX44" fmla="*/ 4898456 w 5069918"/>
                <a:gd name="connsiteY44" fmla="*/ 721484 h 3111852"/>
                <a:gd name="connsiteX45" fmla="*/ 4886774 w 5069918"/>
                <a:gd name="connsiteY45" fmla="*/ 499635 h 3111852"/>
                <a:gd name="connsiteX46" fmla="*/ 4815896 w 5069918"/>
                <a:gd name="connsiteY46" fmla="*/ 59970 h 3111852"/>
                <a:gd name="connsiteX47" fmla="*/ 4798654 w 5069918"/>
                <a:gd name="connsiteY47" fmla="*/ 0 h 3111852"/>
                <a:gd name="connsiteX48" fmla="*/ 4909441 w 5069918"/>
                <a:gd name="connsiteY48" fmla="*/ 0 h 3111852"/>
                <a:gd name="connsiteX49" fmla="*/ 4921297 w 5069918"/>
                <a:gd name="connsiteY49" fmla="*/ 34112 h 3111852"/>
                <a:gd name="connsiteX50" fmla="*/ 5027482 w 5069918"/>
                <a:gd name="connsiteY50" fmla="*/ 483740 h 3111852"/>
                <a:gd name="connsiteX51" fmla="*/ 5058082 w 5069918"/>
                <a:gd name="connsiteY51" fmla="*/ 712837 h 3111852"/>
                <a:gd name="connsiteX52" fmla="*/ 5063486 w 5069918"/>
                <a:gd name="connsiteY52" fmla="*/ 770400 h 3111852"/>
                <a:gd name="connsiteX53" fmla="*/ 5067846 w 5069918"/>
                <a:gd name="connsiteY53" fmla="*/ 829033 h 3111852"/>
                <a:gd name="connsiteX54" fmla="*/ 5069414 w 5069918"/>
                <a:gd name="connsiteY54" fmla="*/ 948521 h 3111852"/>
                <a:gd name="connsiteX55" fmla="*/ 5040732 w 5069918"/>
                <a:gd name="connsiteY55" fmla="*/ 1188571 h 3111852"/>
                <a:gd name="connsiteX56" fmla="*/ 4964102 w 5069918"/>
                <a:gd name="connsiteY56" fmla="*/ 1421620 h 3111852"/>
                <a:gd name="connsiteX57" fmla="*/ 4689486 w 5069918"/>
                <a:gd name="connsiteY57" fmla="*/ 1828757 h 3111852"/>
                <a:gd name="connsiteX58" fmla="*/ 4333792 w 5069918"/>
                <a:gd name="connsiteY58" fmla="*/ 2155355 h 3111852"/>
                <a:gd name="connsiteX59" fmla="*/ 3965196 w 5069918"/>
                <a:gd name="connsiteY59" fmla="*/ 2446790 h 3111852"/>
                <a:gd name="connsiteX60" fmla="*/ 3873745 w 5069918"/>
                <a:gd name="connsiteY60" fmla="*/ 2519916 h 3111852"/>
                <a:gd name="connsiteX61" fmla="*/ 3779416 w 5069918"/>
                <a:gd name="connsiteY61" fmla="*/ 2593454 h 3111852"/>
                <a:gd name="connsiteX62" fmla="*/ 3582739 w 5069918"/>
                <a:gd name="connsiteY62" fmla="*/ 2735343 h 3111852"/>
                <a:gd name="connsiteX63" fmla="*/ 3371851 w 5069918"/>
                <a:gd name="connsiteY63" fmla="*/ 2865126 h 3111852"/>
                <a:gd name="connsiteX64" fmla="*/ 3143614 w 5069918"/>
                <a:gd name="connsiteY64" fmla="*/ 2974568 h 3111852"/>
                <a:gd name="connsiteX65" fmla="*/ 2643552 w 5069918"/>
                <a:gd name="connsiteY65" fmla="*/ 3101304 h 3111852"/>
                <a:gd name="connsiteX66" fmla="*/ 2514264 w 5069918"/>
                <a:gd name="connsiteY66" fmla="*/ 3110445 h 3111852"/>
                <a:gd name="connsiteX67" fmla="*/ 2481920 w 5069918"/>
                <a:gd name="connsiteY67" fmla="*/ 3111598 h 3111852"/>
                <a:gd name="connsiteX68" fmla="*/ 2449664 w 5069918"/>
                <a:gd name="connsiteY68" fmla="*/ 3111763 h 3111852"/>
                <a:gd name="connsiteX69" fmla="*/ 2386284 w 5069918"/>
                <a:gd name="connsiteY69" fmla="*/ 3111022 h 3111852"/>
                <a:gd name="connsiteX70" fmla="*/ 2260658 w 5069918"/>
                <a:gd name="connsiteY70" fmla="*/ 3106080 h 3111852"/>
                <a:gd name="connsiteX71" fmla="*/ 2134945 w 5069918"/>
                <a:gd name="connsiteY71" fmla="*/ 3094716 h 3111852"/>
                <a:gd name="connsiteX72" fmla="*/ 1884564 w 5069918"/>
                <a:gd name="connsiteY72" fmla="*/ 3054200 h 3111852"/>
                <a:gd name="connsiteX73" fmla="*/ 1639764 w 5069918"/>
                <a:gd name="connsiteY73" fmla="*/ 2984286 h 3111852"/>
                <a:gd name="connsiteX74" fmla="*/ 1407081 w 5069918"/>
                <a:gd name="connsiteY74" fmla="*/ 2882913 h 3111852"/>
                <a:gd name="connsiteX75" fmla="*/ 1193491 w 5069918"/>
                <a:gd name="connsiteY75" fmla="*/ 2750989 h 3111852"/>
                <a:gd name="connsiteX76" fmla="*/ 836141 w 5069918"/>
                <a:gd name="connsiteY76" fmla="*/ 2418627 h 3111852"/>
                <a:gd name="connsiteX77" fmla="*/ 690812 w 5069918"/>
                <a:gd name="connsiteY77" fmla="*/ 2230210 h 3111852"/>
                <a:gd name="connsiteX78" fmla="*/ 562397 w 5069918"/>
                <a:gd name="connsiteY78" fmla="*/ 2033725 h 3111852"/>
                <a:gd name="connsiteX79" fmla="*/ 502504 w 5069918"/>
                <a:gd name="connsiteY79" fmla="*/ 1936223 h 3111852"/>
                <a:gd name="connsiteX80" fmla="*/ 440258 w 5069918"/>
                <a:gd name="connsiteY80" fmla="*/ 1840368 h 3111852"/>
                <a:gd name="connsiteX81" fmla="*/ 310360 w 5069918"/>
                <a:gd name="connsiteY81" fmla="*/ 1649481 h 3111852"/>
                <a:gd name="connsiteX82" fmla="*/ 246806 w 5069918"/>
                <a:gd name="connsiteY82" fmla="*/ 1552391 h 3111852"/>
                <a:gd name="connsiteX83" fmla="*/ 186303 w 5069918"/>
                <a:gd name="connsiteY83" fmla="*/ 1453160 h 3111852"/>
                <a:gd name="connsiteX84" fmla="*/ 84390 w 5069918"/>
                <a:gd name="connsiteY84" fmla="*/ 1244980 h 3111852"/>
                <a:gd name="connsiteX85" fmla="*/ 20139 w 5069918"/>
                <a:gd name="connsiteY85" fmla="*/ 1024037 h 3111852"/>
                <a:gd name="connsiteX86" fmla="*/ 0 w 5069918"/>
                <a:gd name="connsiteY86" fmla="*/ 796339 h 3111852"/>
                <a:gd name="connsiteX87" fmla="*/ 102773 w 5069918"/>
                <a:gd name="connsiteY87" fmla="*/ 121376 h 3111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5069918" h="3111852">
                  <a:moveTo>
                    <a:pt x="145909" y="0"/>
                  </a:moveTo>
                  <a:lnTo>
                    <a:pt x="205279" y="0"/>
                  </a:lnTo>
                  <a:lnTo>
                    <a:pt x="202868" y="5043"/>
                  </a:lnTo>
                  <a:lnTo>
                    <a:pt x="191273" y="30818"/>
                  </a:lnTo>
                  <a:cubicBezTo>
                    <a:pt x="183688" y="48029"/>
                    <a:pt x="176016" y="65240"/>
                    <a:pt x="169129" y="82781"/>
                  </a:cubicBezTo>
                  <a:cubicBezTo>
                    <a:pt x="162242" y="100321"/>
                    <a:pt x="154658" y="117615"/>
                    <a:pt x="148381" y="135320"/>
                  </a:cubicBezTo>
                  <a:cubicBezTo>
                    <a:pt x="121529" y="205646"/>
                    <a:pt x="98775" y="277455"/>
                    <a:pt x="80903" y="350499"/>
                  </a:cubicBezTo>
                  <a:cubicBezTo>
                    <a:pt x="44636" y="496258"/>
                    <a:pt x="26067" y="646299"/>
                    <a:pt x="26154" y="796339"/>
                  </a:cubicBezTo>
                  <a:cubicBezTo>
                    <a:pt x="26590" y="871114"/>
                    <a:pt x="34001" y="945722"/>
                    <a:pt x="49170" y="1018931"/>
                  </a:cubicBezTo>
                  <a:cubicBezTo>
                    <a:pt x="65124" y="1091975"/>
                    <a:pt x="88226" y="1163454"/>
                    <a:pt x="119437" y="1231804"/>
                  </a:cubicBezTo>
                  <a:cubicBezTo>
                    <a:pt x="126847" y="1249016"/>
                    <a:pt x="135478" y="1265815"/>
                    <a:pt x="143672" y="1282696"/>
                  </a:cubicBezTo>
                  <a:cubicBezTo>
                    <a:pt x="152565" y="1299331"/>
                    <a:pt x="161021" y="1316130"/>
                    <a:pt x="170611" y="1332436"/>
                  </a:cubicBezTo>
                  <a:cubicBezTo>
                    <a:pt x="188919" y="1365375"/>
                    <a:pt x="209319" y="1397327"/>
                    <a:pt x="230330" y="1428867"/>
                  </a:cubicBezTo>
                  <a:cubicBezTo>
                    <a:pt x="251253" y="1460489"/>
                    <a:pt x="273658" y="1491288"/>
                    <a:pt x="296237" y="1522004"/>
                  </a:cubicBezTo>
                  <a:cubicBezTo>
                    <a:pt x="319165" y="1552474"/>
                    <a:pt x="342966" y="1582531"/>
                    <a:pt x="366853" y="1612506"/>
                  </a:cubicBezTo>
                  <a:cubicBezTo>
                    <a:pt x="414714" y="1672540"/>
                    <a:pt x="464756" y="1731337"/>
                    <a:pt x="513838" y="1791535"/>
                  </a:cubicBezTo>
                  <a:cubicBezTo>
                    <a:pt x="538509" y="1821510"/>
                    <a:pt x="563094" y="1851732"/>
                    <a:pt x="587330" y="1882283"/>
                  </a:cubicBezTo>
                  <a:cubicBezTo>
                    <a:pt x="611479" y="1912588"/>
                    <a:pt x="635453" y="1944787"/>
                    <a:pt x="658817" y="1974186"/>
                  </a:cubicBezTo>
                  <a:cubicBezTo>
                    <a:pt x="682008" y="2004326"/>
                    <a:pt x="706330" y="2033560"/>
                    <a:pt x="730305" y="2062959"/>
                  </a:cubicBezTo>
                  <a:cubicBezTo>
                    <a:pt x="754977" y="2091864"/>
                    <a:pt x="779474" y="2120768"/>
                    <a:pt x="805018" y="2148685"/>
                  </a:cubicBezTo>
                  <a:cubicBezTo>
                    <a:pt x="855757" y="2204847"/>
                    <a:pt x="908500" y="2258951"/>
                    <a:pt x="963424" y="2310337"/>
                  </a:cubicBezTo>
                  <a:cubicBezTo>
                    <a:pt x="1073444" y="2412862"/>
                    <a:pt x="1192183" y="2504353"/>
                    <a:pt x="1319204" y="2580196"/>
                  </a:cubicBezTo>
                  <a:cubicBezTo>
                    <a:pt x="1382846" y="2617913"/>
                    <a:pt x="1448143" y="2652500"/>
                    <a:pt x="1515882" y="2681651"/>
                  </a:cubicBezTo>
                  <a:cubicBezTo>
                    <a:pt x="1583184" y="2711626"/>
                    <a:pt x="1652666" y="2736908"/>
                    <a:pt x="1723456" y="2758319"/>
                  </a:cubicBezTo>
                  <a:cubicBezTo>
                    <a:pt x="1794246" y="2779812"/>
                    <a:pt x="1866431" y="2797188"/>
                    <a:pt x="1939662" y="2811269"/>
                  </a:cubicBezTo>
                  <a:cubicBezTo>
                    <a:pt x="2012981" y="2825104"/>
                    <a:pt x="2087519" y="2834574"/>
                    <a:pt x="2162581" y="2840916"/>
                  </a:cubicBezTo>
                  <a:cubicBezTo>
                    <a:pt x="2237643" y="2847338"/>
                    <a:pt x="2313489" y="2850139"/>
                    <a:pt x="2389597" y="2850221"/>
                  </a:cubicBezTo>
                  <a:cubicBezTo>
                    <a:pt x="2408602" y="2850221"/>
                    <a:pt x="2427869" y="2850550"/>
                    <a:pt x="2446002" y="2849808"/>
                  </a:cubicBezTo>
                  <a:lnTo>
                    <a:pt x="2473638" y="2849151"/>
                  </a:lnTo>
                  <a:lnTo>
                    <a:pt x="2501187" y="2847832"/>
                  </a:lnTo>
                  <a:cubicBezTo>
                    <a:pt x="2537890" y="2846268"/>
                    <a:pt x="2574418" y="2842809"/>
                    <a:pt x="2610685" y="2838774"/>
                  </a:cubicBezTo>
                  <a:cubicBezTo>
                    <a:pt x="2755926" y="2821975"/>
                    <a:pt x="2897244" y="2785164"/>
                    <a:pt x="3033071" y="2730979"/>
                  </a:cubicBezTo>
                  <a:cubicBezTo>
                    <a:pt x="3101158" y="2704132"/>
                    <a:pt x="3167589" y="2672263"/>
                    <a:pt x="3232974" y="2637430"/>
                  </a:cubicBezTo>
                  <a:cubicBezTo>
                    <a:pt x="3298446" y="2602760"/>
                    <a:pt x="3362697" y="2564303"/>
                    <a:pt x="3425990" y="2523622"/>
                  </a:cubicBezTo>
                  <a:cubicBezTo>
                    <a:pt x="3489282" y="2482859"/>
                    <a:pt x="3551529" y="2439461"/>
                    <a:pt x="3613601" y="2394827"/>
                  </a:cubicBezTo>
                  <a:cubicBezTo>
                    <a:pt x="3644549" y="2372511"/>
                    <a:pt x="3675411" y="2349617"/>
                    <a:pt x="3706185" y="2326642"/>
                  </a:cubicBezTo>
                  <a:lnTo>
                    <a:pt x="3799729" y="2255904"/>
                  </a:lnTo>
                  <a:cubicBezTo>
                    <a:pt x="3926402" y="2160954"/>
                    <a:pt x="4053597" y="2070123"/>
                    <a:pt x="4175561" y="1976821"/>
                  </a:cubicBezTo>
                  <a:cubicBezTo>
                    <a:pt x="4297526" y="1883601"/>
                    <a:pt x="4414084" y="1787582"/>
                    <a:pt x="4517132" y="1683080"/>
                  </a:cubicBezTo>
                  <a:cubicBezTo>
                    <a:pt x="4568480" y="1630705"/>
                    <a:pt x="4616604" y="1576438"/>
                    <a:pt x="4659758" y="1519452"/>
                  </a:cubicBezTo>
                  <a:cubicBezTo>
                    <a:pt x="4702650" y="1462383"/>
                    <a:pt x="4741184" y="1402845"/>
                    <a:pt x="4773178" y="1340423"/>
                  </a:cubicBezTo>
                  <a:cubicBezTo>
                    <a:pt x="4837865" y="1215829"/>
                    <a:pt x="4877446" y="1079787"/>
                    <a:pt x="4892092" y="938311"/>
                  </a:cubicBezTo>
                  <a:cubicBezTo>
                    <a:pt x="4895666" y="902982"/>
                    <a:pt x="4897845" y="867325"/>
                    <a:pt x="4898804" y="831503"/>
                  </a:cubicBezTo>
                  <a:cubicBezTo>
                    <a:pt x="4899066" y="813633"/>
                    <a:pt x="4899414" y="795764"/>
                    <a:pt x="4899153" y="776988"/>
                  </a:cubicBezTo>
                  <a:cubicBezTo>
                    <a:pt x="4898979" y="758460"/>
                    <a:pt x="4899066" y="740012"/>
                    <a:pt x="4898456" y="721484"/>
                  </a:cubicBezTo>
                  <a:cubicBezTo>
                    <a:pt x="4896974" y="647452"/>
                    <a:pt x="4893226" y="573502"/>
                    <a:pt x="4886774" y="499635"/>
                  </a:cubicBezTo>
                  <a:cubicBezTo>
                    <a:pt x="4873610" y="351981"/>
                    <a:pt x="4851030" y="204740"/>
                    <a:pt x="4815896" y="59970"/>
                  </a:cubicBezTo>
                  <a:lnTo>
                    <a:pt x="4798654" y="0"/>
                  </a:lnTo>
                  <a:lnTo>
                    <a:pt x="4909441" y="0"/>
                  </a:lnTo>
                  <a:lnTo>
                    <a:pt x="4921297" y="34112"/>
                  </a:lnTo>
                  <a:cubicBezTo>
                    <a:pt x="4966630" y="181436"/>
                    <a:pt x="5002460" y="331724"/>
                    <a:pt x="5027482" y="483740"/>
                  </a:cubicBezTo>
                  <a:cubicBezTo>
                    <a:pt x="5040123" y="559749"/>
                    <a:pt x="5050323" y="636170"/>
                    <a:pt x="5058082" y="712837"/>
                  </a:cubicBezTo>
                  <a:cubicBezTo>
                    <a:pt x="5060261" y="732025"/>
                    <a:pt x="5061743" y="751213"/>
                    <a:pt x="5063486" y="770400"/>
                  </a:cubicBezTo>
                  <a:cubicBezTo>
                    <a:pt x="5065318" y="789340"/>
                    <a:pt x="5066625" y="809186"/>
                    <a:pt x="5067846" y="829033"/>
                  </a:cubicBezTo>
                  <a:cubicBezTo>
                    <a:pt x="5069851" y="868643"/>
                    <a:pt x="5070461" y="908500"/>
                    <a:pt x="5069414" y="948521"/>
                  </a:cubicBezTo>
                  <a:cubicBezTo>
                    <a:pt x="5067060" y="1028483"/>
                    <a:pt x="5057820" y="1109021"/>
                    <a:pt x="5040732" y="1188571"/>
                  </a:cubicBezTo>
                  <a:cubicBezTo>
                    <a:pt x="5023123" y="1268038"/>
                    <a:pt x="4997578" y="1346435"/>
                    <a:pt x="4964102" y="1421620"/>
                  </a:cubicBezTo>
                  <a:cubicBezTo>
                    <a:pt x="4897409" y="1572485"/>
                    <a:pt x="4799942" y="1709020"/>
                    <a:pt x="4689486" y="1828757"/>
                  </a:cubicBezTo>
                  <a:cubicBezTo>
                    <a:pt x="4579116" y="1949234"/>
                    <a:pt x="4456716" y="2054888"/>
                    <a:pt x="4333792" y="2155355"/>
                  </a:cubicBezTo>
                  <a:cubicBezTo>
                    <a:pt x="4210520" y="2255657"/>
                    <a:pt x="4085853" y="2350524"/>
                    <a:pt x="3965196" y="2446790"/>
                  </a:cubicBezTo>
                  <a:lnTo>
                    <a:pt x="3873745" y="2519916"/>
                  </a:lnTo>
                  <a:cubicBezTo>
                    <a:pt x="3842621" y="2544539"/>
                    <a:pt x="3811324" y="2569162"/>
                    <a:pt x="3779416" y="2593454"/>
                  </a:cubicBezTo>
                  <a:cubicBezTo>
                    <a:pt x="3715862" y="2642123"/>
                    <a:pt x="3650652" y="2689804"/>
                    <a:pt x="3582739" y="2735343"/>
                  </a:cubicBezTo>
                  <a:cubicBezTo>
                    <a:pt x="3514913" y="2780800"/>
                    <a:pt x="3445170" y="2824939"/>
                    <a:pt x="3371851" y="2865126"/>
                  </a:cubicBezTo>
                  <a:cubicBezTo>
                    <a:pt x="3298533" y="2905230"/>
                    <a:pt x="3222687" y="2942452"/>
                    <a:pt x="3143614" y="2974568"/>
                  </a:cubicBezTo>
                  <a:cubicBezTo>
                    <a:pt x="2985994" y="3039625"/>
                    <a:pt x="2815732" y="3083105"/>
                    <a:pt x="2643552" y="3101304"/>
                  </a:cubicBezTo>
                  <a:cubicBezTo>
                    <a:pt x="2600484" y="3105587"/>
                    <a:pt x="2557331" y="3109046"/>
                    <a:pt x="2514264" y="3110445"/>
                  </a:cubicBezTo>
                  <a:lnTo>
                    <a:pt x="2481920" y="3111598"/>
                  </a:lnTo>
                  <a:lnTo>
                    <a:pt x="2449664" y="3111763"/>
                  </a:lnTo>
                  <a:cubicBezTo>
                    <a:pt x="2427869" y="3112092"/>
                    <a:pt x="2407207" y="3111434"/>
                    <a:pt x="2386284" y="3111022"/>
                  </a:cubicBezTo>
                  <a:cubicBezTo>
                    <a:pt x="2344525" y="3110528"/>
                    <a:pt x="2302505" y="3108140"/>
                    <a:pt x="2260658" y="3106080"/>
                  </a:cubicBezTo>
                  <a:cubicBezTo>
                    <a:pt x="2218725" y="3102787"/>
                    <a:pt x="2176791" y="3099740"/>
                    <a:pt x="2134945" y="3094716"/>
                  </a:cubicBezTo>
                  <a:cubicBezTo>
                    <a:pt x="2051165" y="3085246"/>
                    <a:pt x="1967473" y="3072317"/>
                    <a:pt x="1884564" y="3054200"/>
                  </a:cubicBezTo>
                  <a:cubicBezTo>
                    <a:pt x="1801657" y="3036084"/>
                    <a:pt x="1719708" y="3012778"/>
                    <a:pt x="1639764" y="2984286"/>
                  </a:cubicBezTo>
                  <a:cubicBezTo>
                    <a:pt x="1559820" y="2955710"/>
                    <a:pt x="1481969" y="2921618"/>
                    <a:pt x="1407081" y="2882913"/>
                  </a:cubicBezTo>
                  <a:cubicBezTo>
                    <a:pt x="1332455" y="2843633"/>
                    <a:pt x="1260794" y="2799741"/>
                    <a:pt x="1193491" y="2750989"/>
                  </a:cubicBezTo>
                  <a:cubicBezTo>
                    <a:pt x="1058362" y="2653982"/>
                    <a:pt x="939973" y="2540257"/>
                    <a:pt x="836141" y="2418627"/>
                  </a:cubicBezTo>
                  <a:cubicBezTo>
                    <a:pt x="784444" y="2357523"/>
                    <a:pt x="736321" y="2294444"/>
                    <a:pt x="690812" y="2230210"/>
                  </a:cubicBezTo>
                  <a:cubicBezTo>
                    <a:pt x="645217" y="2165978"/>
                    <a:pt x="602674" y="2100345"/>
                    <a:pt x="562397" y="2033725"/>
                  </a:cubicBezTo>
                  <a:cubicBezTo>
                    <a:pt x="541823" y="2000044"/>
                    <a:pt x="522992" y="1968504"/>
                    <a:pt x="502504" y="1936223"/>
                  </a:cubicBezTo>
                  <a:cubicBezTo>
                    <a:pt x="482192" y="1904189"/>
                    <a:pt x="461530" y="1872155"/>
                    <a:pt x="440258" y="1840368"/>
                  </a:cubicBezTo>
                  <a:lnTo>
                    <a:pt x="310360" y="1649481"/>
                  </a:lnTo>
                  <a:cubicBezTo>
                    <a:pt x="288826" y="1617365"/>
                    <a:pt x="267555" y="1585084"/>
                    <a:pt x="246806" y="1552391"/>
                  </a:cubicBezTo>
                  <a:cubicBezTo>
                    <a:pt x="226057" y="1519698"/>
                    <a:pt x="205483" y="1486923"/>
                    <a:pt x="186303" y="1453160"/>
                  </a:cubicBezTo>
                  <a:cubicBezTo>
                    <a:pt x="147857" y="1385962"/>
                    <a:pt x="112550" y="1316790"/>
                    <a:pt x="84390" y="1244980"/>
                  </a:cubicBezTo>
                  <a:cubicBezTo>
                    <a:pt x="55708" y="1173418"/>
                    <a:pt x="34436" y="1099222"/>
                    <a:pt x="20139" y="1024037"/>
                  </a:cubicBezTo>
                  <a:cubicBezTo>
                    <a:pt x="6452" y="948852"/>
                    <a:pt x="0" y="872513"/>
                    <a:pt x="0" y="796339"/>
                  </a:cubicBezTo>
                  <a:cubicBezTo>
                    <a:pt x="850" y="568560"/>
                    <a:pt x="36028" y="341245"/>
                    <a:pt x="102773" y="121376"/>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Shape 26">
              <a:extLst>
                <a:ext uri="{FF2B5EF4-FFF2-40B4-BE49-F238E27FC236}">
                  <a16:creationId xmlns:a16="http://schemas.microsoft.com/office/drawing/2014/main" id="{31BCBF53-F859-485D-8008-16DE1F4FB1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3885" y="1"/>
              <a:ext cx="4960549" cy="2918955"/>
            </a:xfrm>
            <a:custGeom>
              <a:avLst/>
              <a:gdLst>
                <a:gd name="connsiteX0" fmla="*/ 154335 w 4960549"/>
                <a:gd name="connsiteY0" fmla="*/ 0 h 2918955"/>
                <a:gd name="connsiteX1" fmla="*/ 347871 w 4960549"/>
                <a:gd name="connsiteY1" fmla="*/ 0 h 2918955"/>
                <a:gd name="connsiteX2" fmla="*/ 268143 w 4960549"/>
                <a:gd name="connsiteY2" fmla="*/ 165468 h 2918955"/>
                <a:gd name="connsiteX3" fmla="*/ 199554 w 4960549"/>
                <a:gd name="connsiteY3" fmla="*/ 358938 h 2918955"/>
                <a:gd name="connsiteX4" fmla="*/ 142104 w 4960549"/>
                <a:gd name="connsiteY4" fmla="*/ 762944 h 2918955"/>
                <a:gd name="connsiteX5" fmla="*/ 166339 w 4960549"/>
                <a:gd name="connsiteY5" fmla="*/ 960748 h 2918955"/>
                <a:gd name="connsiteX6" fmla="*/ 237914 w 4960549"/>
                <a:gd name="connsiteY6" fmla="*/ 1145787 h 2918955"/>
                <a:gd name="connsiteX7" fmla="*/ 287868 w 4960549"/>
                <a:gd name="connsiteY7" fmla="*/ 1232913 h 2918955"/>
                <a:gd name="connsiteX8" fmla="*/ 345232 w 4960549"/>
                <a:gd name="connsiteY8" fmla="*/ 1317239 h 2918955"/>
                <a:gd name="connsiteX9" fmla="*/ 477745 w 4960549"/>
                <a:gd name="connsiteY9" fmla="*/ 1480209 h 2918955"/>
                <a:gd name="connsiteX10" fmla="*/ 621156 w 4960549"/>
                <a:gd name="connsiteY10" fmla="*/ 1644414 h 2918955"/>
                <a:gd name="connsiteX11" fmla="*/ 692469 w 4960549"/>
                <a:gd name="connsiteY11" fmla="*/ 1730140 h 2918955"/>
                <a:gd name="connsiteX12" fmla="*/ 726731 w 4960549"/>
                <a:gd name="connsiteY12" fmla="*/ 1772220 h 2918955"/>
                <a:gd name="connsiteX13" fmla="*/ 760295 w 4960549"/>
                <a:gd name="connsiteY13" fmla="*/ 1812489 h 2918955"/>
                <a:gd name="connsiteX14" fmla="*/ 1048685 w 4960549"/>
                <a:gd name="connsiteY14" fmla="*/ 2110101 h 2918955"/>
                <a:gd name="connsiteX15" fmla="*/ 1202035 w 4960549"/>
                <a:gd name="connsiteY15" fmla="*/ 2244002 h 2918955"/>
                <a:gd name="connsiteX16" fmla="*/ 1362620 w 4960549"/>
                <a:gd name="connsiteY16" fmla="*/ 2367443 h 2918955"/>
                <a:gd name="connsiteX17" fmla="*/ 1721364 w 4960549"/>
                <a:gd name="connsiteY17" fmla="*/ 2562694 h 2918955"/>
                <a:gd name="connsiteX18" fmla="*/ 1922052 w 4960549"/>
                <a:gd name="connsiteY18" fmla="*/ 2617868 h 2918955"/>
                <a:gd name="connsiteX19" fmla="*/ 1973488 w 4960549"/>
                <a:gd name="connsiteY19" fmla="*/ 2627586 h 2918955"/>
                <a:gd name="connsiteX20" fmla="*/ 2025360 w 4960549"/>
                <a:gd name="connsiteY20" fmla="*/ 2635738 h 2918955"/>
                <a:gd name="connsiteX21" fmla="*/ 2130063 w 4960549"/>
                <a:gd name="connsiteY21" fmla="*/ 2647432 h 2918955"/>
                <a:gd name="connsiteX22" fmla="*/ 2182719 w 4960549"/>
                <a:gd name="connsiteY22" fmla="*/ 2651220 h 2918955"/>
                <a:gd name="connsiteX23" fmla="*/ 2235551 w 4960549"/>
                <a:gd name="connsiteY23" fmla="*/ 2653855 h 2918955"/>
                <a:gd name="connsiteX24" fmla="*/ 2288556 w 4960549"/>
                <a:gd name="connsiteY24" fmla="*/ 2655008 h 2918955"/>
                <a:gd name="connsiteX25" fmla="*/ 2341648 w 4960549"/>
                <a:gd name="connsiteY25" fmla="*/ 2654761 h 2918955"/>
                <a:gd name="connsiteX26" fmla="*/ 2368238 w 4960549"/>
                <a:gd name="connsiteY26" fmla="*/ 2654514 h 2918955"/>
                <a:gd name="connsiteX27" fmla="*/ 2393869 w 4960549"/>
                <a:gd name="connsiteY27" fmla="*/ 2653443 h 2918955"/>
                <a:gd name="connsiteX28" fmla="*/ 2419413 w 4960549"/>
                <a:gd name="connsiteY28" fmla="*/ 2652208 h 2918955"/>
                <a:gd name="connsiteX29" fmla="*/ 2444869 w 4960549"/>
                <a:gd name="connsiteY29" fmla="*/ 2650232 h 2918955"/>
                <a:gd name="connsiteX30" fmla="*/ 2545823 w 4960549"/>
                <a:gd name="connsiteY30" fmla="*/ 2638456 h 2918955"/>
                <a:gd name="connsiteX31" fmla="*/ 2930373 w 4960549"/>
                <a:gd name="connsiteY31" fmla="*/ 2519213 h 2918955"/>
                <a:gd name="connsiteX32" fmla="*/ 3285631 w 4960549"/>
                <a:gd name="connsiteY32" fmla="*/ 2310210 h 2918955"/>
                <a:gd name="connsiteX33" fmla="*/ 3371764 w 4960549"/>
                <a:gd name="connsiteY33" fmla="*/ 2248778 h 2918955"/>
                <a:gd name="connsiteX34" fmla="*/ 3457898 w 4960549"/>
                <a:gd name="connsiteY34" fmla="*/ 2185286 h 2918955"/>
                <a:gd name="connsiteX35" fmla="*/ 3632344 w 4960549"/>
                <a:gd name="connsiteY35" fmla="*/ 2053527 h 2918955"/>
                <a:gd name="connsiteX36" fmla="*/ 3990915 w 4960549"/>
                <a:gd name="connsiteY36" fmla="*/ 1798490 h 2918955"/>
                <a:gd name="connsiteX37" fmla="*/ 4324988 w 4960549"/>
                <a:gd name="connsiteY37" fmla="*/ 1544854 h 2918955"/>
                <a:gd name="connsiteX38" fmla="*/ 4592107 w 4960549"/>
                <a:gd name="connsiteY38" fmla="*/ 1254159 h 2918955"/>
                <a:gd name="connsiteX39" fmla="*/ 4683123 w 4960549"/>
                <a:gd name="connsiteY39" fmla="*/ 1085179 h 2918955"/>
                <a:gd name="connsiteX40" fmla="*/ 4738568 w 4960549"/>
                <a:gd name="connsiteY40" fmla="*/ 900551 h 2918955"/>
                <a:gd name="connsiteX41" fmla="*/ 4753913 w 4960549"/>
                <a:gd name="connsiteY41" fmla="*/ 803708 h 2918955"/>
                <a:gd name="connsiteX42" fmla="*/ 4756441 w 4960549"/>
                <a:gd name="connsiteY42" fmla="*/ 779167 h 2918955"/>
                <a:gd name="connsiteX43" fmla="*/ 4758358 w 4960549"/>
                <a:gd name="connsiteY43" fmla="*/ 754133 h 2918955"/>
                <a:gd name="connsiteX44" fmla="*/ 4761147 w 4960549"/>
                <a:gd name="connsiteY44" fmla="*/ 702417 h 2918955"/>
                <a:gd name="connsiteX45" fmla="*/ 4756353 w 4960549"/>
                <a:gd name="connsiteY45" fmla="*/ 495638 h 2918955"/>
                <a:gd name="connsiteX46" fmla="*/ 4725578 w 4960549"/>
                <a:gd name="connsiteY46" fmla="*/ 291411 h 2918955"/>
                <a:gd name="connsiteX47" fmla="*/ 4673358 w 4960549"/>
                <a:gd name="connsiteY47" fmla="*/ 92042 h 2918955"/>
                <a:gd name="connsiteX48" fmla="*/ 4644342 w 4960549"/>
                <a:gd name="connsiteY48" fmla="*/ 0 h 2918955"/>
                <a:gd name="connsiteX49" fmla="*/ 4862756 w 4960549"/>
                <a:gd name="connsiteY49" fmla="*/ 0 h 2918955"/>
                <a:gd name="connsiteX50" fmla="*/ 4876138 w 4960549"/>
                <a:gd name="connsiteY50" fmla="*/ 45680 h 2918955"/>
                <a:gd name="connsiteX51" fmla="*/ 4911707 w 4960549"/>
                <a:gd name="connsiteY51" fmla="*/ 263329 h 2918955"/>
                <a:gd name="connsiteX52" fmla="*/ 4934809 w 4960549"/>
                <a:gd name="connsiteY52" fmla="*/ 481145 h 2918955"/>
                <a:gd name="connsiteX53" fmla="*/ 4953205 w 4960549"/>
                <a:gd name="connsiteY53" fmla="*/ 698959 h 2918955"/>
                <a:gd name="connsiteX54" fmla="*/ 4956953 w 4960549"/>
                <a:gd name="connsiteY54" fmla="*/ 753557 h 2918955"/>
                <a:gd name="connsiteX55" fmla="*/ 4958611 w 4960549"/>
                <a:gd name="connsiteY55" fmla="*/ 781638 h 2918955"/>
                <a:gd name="connsiteX56" fmla="*/ 4959831 w 4960549"/>
                <a:gd name="connsiteY56" fmla="*/ 810213 h 2918955"/>
                <a:gd name="connsiteX57" fmla="*/ 4958174 w 4960549"/>
                <a:gd name="connsiteY57" fmla="*/ 925338 h 2918955"/>
                <a:gd name="connsiteX58" fmla="*/ 4834030 w 4960549"/>
                <a:gd name="connsiteY58" fmla="*/ 1377519 h 2918955"/>
                <a:gd name="connsiteX59" fmla="*/ 4558106 w 4960549"/>
                <a:gd name="connsiteY59" fmla="*/ 1761515 h 2918955"/>
                <a:gd name="connsiteX60" fmla="*/ 4389937 w 4960549"/>
                <a:gd name="connsiteY60" fmla="*/ 1921603 h 2918955"/>
                <a:gd name="connsiteX61" fmla="*/ 4214618 w 4960549"/>
                <a:gd name="connsiteY61" fmla="*/ 2067115 h 2918955"/>
                <a:gd name="connsiteX62" fmla="*/ 3858489 w 4960549"/>
                <a:gd name="connsiteY62" fmla="*/ 2329316 h 2918955"/>
                <a:gd name="connsiteX63" fmla="*/ 3768868 w 4960549"/>
                <a:gd name="connsiteY63" fmla="*/ 2393301 h 2918955"/>
                <a:gd name="connsiteX64" fmla="*/ 3676806 w 4960549"/>
                <a:gd name="connsiteY64" fmla="*/ 2457698 h 2918955"/>
                <a:gd name="connsiteX65" fmla="*/ 3582477 w 4960549"/>
                <a:gd name="connsiteY65" fmla="*/ 2521272 h 2918955"/>
                <a:gd name="connsiteX66" fmla="*/ 3485185 w 4960549"/>
                <a:gd name="connsiteY66" fmla="*/ 2583035 h 2918955"/>
                <a:gd name="connsiteX67" fmla="*/ 3280923 w 4960549"/>
                <a:gd name="connsiteY67" fmla="*/ 2698983 h 2918955"/>
                <a:gd name="connsiteX68" fmla="*/ 3061230 w 4960549"/>
                <a:gd name="connsiteY68" fmla="*/ 2797555 h 2918955"/>
                <a:gd name="connsiteX69" fmla="*/ 2583137 w 4960549"/>
                <a:gd name="connsiteY69" fmla="*/ 2910950 h 2918955"/>
                <a:gd name="connsiteX70" fmla="*/ 2460038 w 4960549"/>
                <a:gd name="connsiteY70" fmla="*/ 2918280 h 2918955"/>
                <a:gd name="connsiteX71" fmla="*/ 2429263 w 4960549"/>
                <a:gd name="connsiteY71" fmla="*/ 2918938 h 2918955"/>
                <a:gd name="connsiteX72" fmla="*/ 2398576 w 4960549"/>
                <a:gd name="connsiteY72" fmla="*/ 2918774 h 2918955"/>
                <a:gd name="connsiteX73" fmla="*/ 2367977 w 4960549"/>
                <a:gd name="connsiteY73" fmla="*/ 2918444 h 2918955"/>
                <a:gd name="connsiteX74" fmla="*/ 2338249 w 4960549"/>
                <a:gd name="connsiteY74" fmla="*/ 2917374 h 2918955"/>
                <a:gd name="connsiteX75" fmla="*/ 2100770 w 4960549"/>
                <a:gd name="connsiteY75" fmla="*/ 2899503 h 2918955"/>
                <a:gd name="connsiteX76" fmla="*/ 1864776 w 4960549"/>
                <a:gd name="connsiteY76" fmla="*/ 2860141 h 2918955"/>
                <a:gd name="connsiteX77" fmla="*/ 1632964 w 4960549"/>
                <a:gd name="connsiteY77" fmla="*/ 2798461 h 2918955"/>
                <a:gd name="connsiteX78" fmla="*/ 1189219 w 4960549"/>
                <a:gd name="connsiteY78" fmla="*/ 2613010 h 2918955"/>
                <a:gd name="connsiteX79" fmla="*/ 815305 w 4960549"/>
                <a:gd name="connsiteY79" fmla="*/ 2324292 h 2918955"/>
                <a:gd name="connsiteX80" fmla="*/ 663699 w 4960549"/>
                <a:gd name="connsiteY80" fmla="*/ 2150535 h 2918955"/>
                <a:gd name="connsiteX81" fmla="*/ 531274 w 4960549"/>
                <a:gd name="connsiteY81" fmla="*/ 1966565 h 2918955"/>
                <a:gd name="connsiteX82" fmla="*/ 500325 w 4960549"/>
                <a:gd name="connsiteY82" fmla="*/ 1919709 h 2918955"/>
                <a:gd name="connsiteX83" fmla="*/ 470771 w 4960549"/>
                <a:gd name="connsiteY83" fmla="*/ 1874252 h 2918955"/>
                <a:gd name="connsiteX84" fmla="*/ 412448 w 4960549"/>
                <a:gd name="connsiteY84" fmla="*/ 1786137 h 2918955"/>
                <a:gd name="connsiteX85" fmla="*/ 291616 w 4960549"/>
                <a:gd name="connsiteY85" fmla="*/ 1606122 h 2918955"/>
                <a:gd name="connsiteX86" fmla="*/ 173662 w 4960549"/>
                <a:gd name="connsiteY86" fmla="*/ 1415812 h 2918955"/>
                <a:gd name="connsiteX87" fmla="*/ 120483 w 4960549"/>
                <a:gd name="connsiteY87" fmla="*/ 1314934 h 2918955"/>
                <a:gd name="connsiteX88" fmla="*/ 75324 w 4960549"/>
                <a:gd name="connsiteY88" fmla="*/ 1209361 h 2918955"/>
                <a:gd name="connsiteX89" fmla="*/ 40713 w 4960549"/>
                <a:gd name="connsiteY89" fmla="*/ 1099837 h 2918955"/>
                <a:gd name="connsiteX90" fmla="*/ 27811 w 4960549"/>
                <a:gd name="connsiteY90" fmla="*/ 1044004 h 2918955"/>
                <a:gd name="connsiteX91" fmla="*/ 22144 w 4960549"/>
                <a:gd name="connsiteY91" fmla="*/ 1016004 h 2918955"/>
                <a:gd name="connsiteX92" fmla="*/ 17436 w 4960549"/>
                <a:gd name="connsiteY92" fmla="*/ 987923 h 2918955"/>
                <a:gd name="connsiteX93" fmla="*/ 0 w 4960549"/>
                <a:gd name="connsiteY93" fmla="*/ 762944 h 2918955"/>
                <a:gd name="connsiteX94" fmla="*/ 48385 w 4960549"/>
                <a:gd name="connsiteY94" fmla="*/ 324597 h 2918955"/>
                <a:gd name="connsiteX95" fmla="*/ 108474 w 4960549"/>
                <a:gd name="connsiteY95" fmla="*/ 110839 h 2918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960549" h="2918955">
                  <a:moveTo>
                    <a:pt x="154335" y="0"/>
                  </a:moveTo>
                  <a:lnTo>
                    <a:pt x="347871" y="0"/>
                  </a:lnTo>
                  <a:lnTo>
                    <a:pt x="268143" y="165468"/>
                  </a:lnTo>
                  <a:cubicBezTo>
                    <a:pt x="241575" y="228661"/>
                    <a:pt x="218473" y="293182"/>
                    <a:pt x="199554" y="358938"/>
                  </a:cubicBezTo>
                  <a:cubicBezTo>
                    <a:pt x="161632" y="490121"/>
                    <a:pt x="142016" y="626491"/>
                    <a:pt x="142104" y="762944"/>
                  </a:cubicBezTo>
                  <a:cubicBezTo>
                    <a:pt x="142888" y="829977"/>
                    <a:pt x="149862" y="896516"/>
                    <a:pt x="166339" y="960748"/>
                  </a:cubicBezTo>
                  <a:cubicBezTo>
                    <a:pt x="182555" y="1025063"/>
                    <a:pt x="207750" y="1086579"/>
                    <a:pt x="237914" y="1145787"/>
                  </a:cubicBezTo>
                  <a:cubicBezTo>
                    <a:pt x="253170" y="1175351"/>
                    <a:pt x="270084" y="1204338"/>
                    <a:pt x="287868" y="1232913"/>
                  </a:cubicBezTo>
                  <a:cubicBezTo>
                    <a:pt x="305914" y="1261406"/>
                    <a:pt x="325181" y="1289488"/>
                    <a:pt x="345232" y="1317239"/>
                  </a:cubicBezTo>
                  <a:cubicBezTo>
                    <a:pt x="385858" y="1372578"/>
                    <a:pt x="431017" y="1426270"/>
                    <a:pt x="477745" y="1480209"/>
                  </a:cubicBezTo>
                  <a:cubicBezTo>
                    <a:pt x="524474" y="1534231"/>
                    <a:pt x="573294" y="1588252"/>
                    <a:pt x="621156" y="1644414"/>
                  </a:cubicBezTo>
                  <a:cubicBezTo>
                    <a:pt x="645130" y="1672413"/>
                    <a:pt x="668843" y="1701070"/>
                    <a:pt x="692469" y="1730140"/>
                  </a:cubicBezTo>
                  <a:lnTo>
                    <a:pt x="726731" y="1772220"/>
                  </a:lnTo>
                  <a:cubicBezTo>
                    <a:pt x="737977" y="1785644"/>
                    <a:pt x="748700" y="1799396"/>
                    <a:pt x="760295" y="1812489"/>
                  </a:cubicBezTo>
                  <a:cubicBezTo>
                    <a:pt x="850788" y="1919050"/>
                    <a:pt x="948952" y="2017128"/>
                    <a:pt x="1048685" y="2110101"/>
                  </a:cubicBezTo>
                  <a:cubicBezTo>
                    <a:pt x="1098814" y="2156382"/>
                    <a:pt x="1149814" y="2201097"/>
                    <a:pt x="1202035" y="2244002"/>
                  </a:cubicBezTo>
                  <a:cubicBezTo>
                    <a:pt x="1254256" y="2286906"/>
                    <a:pt x="1307435" y="2328410"/>
                    <a:pt x="1362620" y="2367443"/>
                  </a:cubicBezTo>
                  <a:cubicBezTo>
                    <a:pt x="1472554" y="2445675"/>
                    <a:pt x="1591118" y="2515590"/>
                    <a:pt x="1721364" y="2562694"/>
                  </a:cubicBezTo>
                  <a:cubicBezTo>
                    <a:pt x="1786314" y="2586246"/>
                    <a:pt x="1853617" y="2604280"/>
                    <a:pt x="1922052" y="2617868"/>
                  </a:cubicBezTo>
                  <a:cubicBezTo>
                    <a:pt x="1939227" y="2621080"/>
                    <a:pt x="1956227" y="2624786"/>
                    <a:pt x="1973488" y="2627586"/>
                  </a:cubicBezTo>
                  <a:lnTo>
                    <a:pt x="2025360" y="2635738"/>
                  </a:lnTo>
                  <a:cubicBezTo>
                    <a:pt x="2060145" y="2640103"/>
                    <a:pt x="2094930" y="2644714"/>
                    <a:pt x="2130063" y="2647432"/>
                  </a:cubicBezTo>
                  <a:cubicBezTo>
                    <a:pt x="2147587" y="2648996"/>
                    <a:pt x="2165109" y="2650479"/>
                    <a:pt x="2182719" y="2651220"/>
                  </a:cubicBezTo>
                  <a:cubicBezTo>
                    <a:pt x="2200330" y="2652043"/>
                    <a:pt x="2217853" y="2653361"/>
                    <a:pt x="2235551" y="2653855"/>
                  </a:cubicBezTo>
                  <a:lnTo>
                    <a:pt x="2288556" y="2655008"/>
                  </a:lnTo>
                  <a:cubicBezTo>
                    <a:pt x="2306166" y="2655419"/>
                    <a:pt x="2323951" y="2654843"/>
                    <a:pt x="2341648" y="2654761"/>
                  </a:cubicBezTo>
                  <a:lnTo>
                    <a:pt x="2368238" y="2654514"/>
                  </a:lnTo>
                  <a:cubicBezTo>
                    <a:pt x="2376869" y="2654267"/>
                    <a:pt x="2385325" y="2653773"/>
                    <a:pt x="2393869" y="2653443"/>
                  </a:cubicBezTo>
                  <a:cubicBezTo>
                    <a:pt x="2402412" y="2653031"/>
                    <a:pt x="2410956" y="2652785"/>
                    <a:pt x="2419413" y="2652208"/>
                  </a:cubicBezTo>
                  <a:lnTo>
                    <a:pt x="2444869" y="2650232"/>
                  </a:lnTo>
                  <a:cubicBezTo>
                    <a:pt x="2478782" y="2647679"/>
                    <a:pt x="2512433" y="2643397"/>
                    <a:pt x="2545823" y="2638456"/>
                  </a:cubicBezTo>
                  <a:cubicBezTo>
                    <a:pt x="2679470" y="2617539"/>
                    <a:pt x="2807973" y="2576612"/>
                    <a:pt x="2930373" y="2519213"/>
                  </a:cubicBezTo>
                  <a:cubicBezTo>
                    <a:pt x="3053210" y="2462475"/>
                    <a:pt x="3170117" y="2389842"/>
                    <a:pt x="3285631" y="2310210"/>
                  </a:cubicBezTo>
                  <a:cubicBezTo>
                    <a:pt x="3314487" y="2290364"/>
                    <a:pt x="3343169" y="2269612"/>
                    <a:pt x="3371764" y="2248778"/>
                  </a:cubicBezTo>
                  <a:cubicBezTo>
                    <a:pt x="3400534" y="2227943"/>
                    <a:pt x="3429216" y="2206779"/>
                    <a:pt x="3457898" y="2185286"/>
                  </a:cubicBezTo>
                  <a:lnTo>
                    <a:pt x="3632344" y="2053527"/>
                  </a:lnTo>
                  <a:cubicBezTo>
                    <a:pt x="3752043" y="1963848"/>
                    <a:pt x="3872873" y="1880345"/>
                    <a:pt x="3990915" y="1798490"/>
                  </a:cubicBezTo>
                  <a:cubicBezTo>
                    <a:pt x="4108869" y="1716634"/>
                    <a:pt x="4222377" y="1633955"/>
                    <a:pt x="4324988" y="1544854"/>
                  </a:cubicBezTo>
                  <a:cubicBezTo>
                    <a:pt x="4427599" y="1455916"/>
                    <a:pt x="4520271" y="1361132"/>
                    <a:pt x="4592107" y="1254159"/>
                  </a:cubicBezTo>
                  <a:cubicBezTo>
                    <a:pt x="4628025" y="1200715"/>
                    <a:pt x="4658712" y="1144388"/>
                    <a:pt x="4683123" y="1085179"/>
                  </a:cubicBezTo>
                  <a:cubicBezTo>
                    <a:pt x="4707707" y="1026051"/>
                    <a:pt x="4725405" y="964125"/>
                    <a:pt x="4738568" y="900551"/>
                  </a:cubicBezTo>
                  <a:cubicBezTo>
                    <a:pt x="4745107" y="868764"/>
                    <a:pt x="4750338" y="836400"/>
                    <a:pt x="4753913" y="803708"/>
                  </a:cubicBezTo>
                  <a:cubicBezTo>
                    <a:pt x="4754959" y="795555"/>
                    <a:pt x="4755656" y="787320"/>
                    <a:pt x="4756441" y="779167"/>
                  </a:cubicBezTo>
                  <a:cubicBezTo>
                    <a:pt x="4757137" y="770932"/>
                    <a:pt x="4758010" y="762862"/>
                    <a:pt x="4758358" y="754133"/>
                  </a:cubicBezTo>
                  <a:lnTo>
                    <a:pt x="4761147" y="702417"/>
                  </a:lnTo>
                  <a:cubicBezTo>
                    <a:pt x="4763677" y="633409"/>
                    <a:pt x="4762107" y="564317"/>
                    <a:pt x="4756353" y="495638"/>
                  </a:cubicBezTo>
                  <a:cubicBezTo>
                    <a:pt x="4750774" y="426876"/>
                    <a:pt x="4740051" y="358691"/>
                    <a:pt x="4725578" y="291411"/>
                  </a:cubicBezTo>
                  <a:cubicBezTo>
                    <a:pt x="4710932" y="224131"/>
                    <a:pt x="4692625" y="157758"/>
                    <a:pt x="4673358" y="92042"/>
                  </a:cubicBezTo>
                  <a:lnTo>
                    <a:pt x="4644342" y="0"/>
                  </a:lnTo>
                  <a:lnTo>
                    <a:pt x="4862756" y="0"/>
                  </a:lnTo>
                  <a:lnTo>
                    <a:pt x="4876138" y="45680"/>
                  </a:lnTo>
                  <a:cubicBezTo>
                    <a:pt x="4892005" y="117818"/>
                    <a:pt x="4903077" y="190532"/>
                    <a:pt x="4911707" y="263329"/>
                  </a:cubicBezTo>
                  <a:cubicBezTo>
                    <a:pt x="4920513" y="336044"/>
                    <a:pt x="4927575" y="408677"/>
                    <a:pt x="4934809" y="481145"/>
                  </a:cubicBezTo>
                  <a:cubicBezTo>
                    <a:pt x="4941697" y="553694"/>
                    <a:pt x="4947799" y="626244"/>
                    <a:pt x="4953205" y="698959"/>
                  </a:cubicBezTo>
                  <a:lnTo>
                    <a:pt x="4956953" y="753557"/>
                  </a:lnTo>
                  <a:cubicBezTo>
                    <a:pt x="4957651" y="762533"/>
                    <a:pt x="4958087" y="772168"/>
                    <a:pt x="4958611" y="781638"/>
                  </a:cubicBezTo>
                  <a:cubicBezTo>
                    <a:pt x="4959133" y="791108"/>
                    <a:pt x="4959657" y="800661"/>
                    <a:pt x="4959831" y="810213"/>
                  </a:cubicBezTo>
                  <a:cubicBezTo>
                    <a:pt x="4961139" y="848341"/>
                    <a:pt x="4960703" y="886798"/>
                    <a:pt x="4958174" y="925338"/>
                  </a:cubicBezTo>
                  <a:cubicBezTo>
                    <a:pt x="4948759" y="1079578"/>
                    <a:pt x="4904907" y="1234972"/>
                    <a:pt x="4834030" y="1377519"/>
                  </a:cubicBezTo>
                  <a:cubicBezTo>
                    <a:pt x="4763327" y="1520478"/>
                    <a:pt x="4665861" y="1648779"/>
                    <a:pt x="4558106" y="1761515"/>
                  </a:cubicBezTo>
                  <a:cubicBezTo>
                    <a:pt x="4504229" y="1818090"/>
                    <a:pt x="4447650" y="1871123"/>
                    <a:pt x="4389937" y="1921603"/>
                  </a:cubicBezTo>
                  <a:cubicBezTo>
                    <a:pt x="4332223" y="1972083"/>
                    <a:pt x="4273726" y="2020669"/>
                    <a:pt x="4214618" y="2067115"/>
                  </a:cubicBezTo>
                  <a:cubicBezTo>
                    <a:pt x="4096664" y="2160417"/>
                    <a:pt x="3976094" y="2245484"/>
                    <a:pt x="3858489" y="2329316"/>
                  </a:cubicBezTo>
                  <a:lnTo>
                    <a:pt x="3768868" y="2393301"/>
                  </a:lnTo>
                  <a:cubicBezTo>
                    <a:pt x="3738529" y="2414794"/>
                    <a:pt x="3707929" y="2436452"/>
                    <a:pt x="3676806" y="2457698"/>
                  </a:cubicBezTo>
                  <a:cubicBezTo>
                    <a:pt x="3645770" y="2479027"/>
                    <a:pt x="3614385" y="2500273"/>
                    <a:pt x="3582477" y="2521272"/>
                  </a:cubicBezTo>
                  <a:cubicBezTo>
                    <a:pt x="3550483" y="2542107"/>
                    <a:pt x="3518226" y="2562776"/>
                    <a:pt x="3485185" y="2583035"/>
                  </a:cubicBezTo>
                  <a:cubicBezTo>
                    <a:pt x="3419451" y="2623633"/>
                    <a:pt x="3351625" y="2662996"/>
                    <a:pt x="3280923" y="2698983"/>
                  </a:cubicBezTo>
                  <a:cubicBezTo>
                    <a:pt x="3210307" y="2735134"/>
                    <a:pt x="3137251" y="2768732"/>
                    <a:pt x="3061230" y="2797555"/>
                  </a:cubicBezTo>
                  <a:cubicBezTo>
                    <a:pt x="2909886" y="2856024"/>
                    <a:pt x="2747295" y="2895468"/>
                    <a:pt x="2583137" y="2910950"/>
                  </a:cubicBezTo>
                  <a:cubicBezTo>
                    <a:pt x="2542075" y="2914657"/>
                    <a:pt x="2501013" y="2917456"/>
                    <a:pt x="2460038" y="2918280"/>
                  </a:cubicBezTo>
                  <a:lnTo>
                    <a:pt x="2429263" y="2918938"/>
                  </a:lnTo>
                  <a:cubicBezTo>
                    <a:pt x="2419064" y="2919021"/>
                    <a:pt x="2408777" y="2918774"/>
                    <a:pt x="2398576" y="2918774"/>
                  </a:cubicBezTo>
                  <a:lnTo>
                    <a:pt x="2367977" y="2918444"/>
                  </a:lnTo>
                  <a:lnTo>
                    <a:pt x="2338249" y="2917374"/>
                  </a:lnTo>
                  <a:cubicBezTo>
                    <a:pt x="2259089" y="2914985"/>
                    <a:pt x="2179756" y="2909057"/>
                    <a:pt x="2100770" y="2899503"/>
                  </a:cubicBezTo>
                  <a:cubicBezTo>
                    <a:pt x="2021699" y="2890445"/>
                    <a:pt x="1942801" y="2877434"/>
                    <a:pt x="1864776" y="2860141"/>
                  </a:cubicBezTo>
                  <a:cubicBezTo>
                    <a:pt x="1786836" y="2842683"/>
                    <a:pt x="1709508" y="2822013"/>
                    <a:pt x="1632964" y="2798461"/>
                  </a:cubicBezTo>
                  <a:cubicBezTo>
                    <a:pt x="1480138" y="2750946"/>
                    <a:pt x="1329055" y="2691818"/>
                    <a:pt x="1189219" y="2613010"/>
                  </a:cubicBezTo>
                  <a:cubicBezTo>
                    <a:pt x="1049296" y="2534366"/>
                    <a:pt x="924367" y="2434640"/>
                    <a:pt x="815305" y="2324292"/>
                  </a:cubicBezTo>
                  <a:cubicBezTo>
                    <a:pt x="760469" y="2269200"/>
                    <a:pt x="710603" y="2210567"/>
                    <a:pt x="663699" y="2150535"/>
                  </a:cubicBezTo>
                  <a:cubicBezTo>
                    <a:pt x="617059" y="2090255"/>
                    <a:pt x="572684" y="2029069"/>
                    <a:pt x="531274" y="1966565"/>
                  </a:cubicBezTo>
                  <a:cubicBezTo>
                    <a:pt x="520638" y="1951084"/>
                    <a:pt x="510612" y="1935355"/>
                    <a:pt x="500325" y="1919709"/>
                  </a:cubicBezTo>
                  <a:lnTo>
                    <a:pt x="470771" y="1874252"/>
                  </a:lnTo>
                  <a:cubicBezTo>
                    <a:pt x="451853" y="1844853"/>
                    <a:pt x="432238" y="1815701"/>
                    <a:pt x="412448" y="1786137"/>
                  </a:cubicBezTo>
                  <a:lnTo>
                    <a:pt x="291616" y="1606122"/>
                  </a:lnTo>
                  <a:cubicBezTo>
                    <a:pt x="251078" y="1544771"/>
                    <a:pt x="211062" y="1481609"/>
                    <a:pt x="173662" y="1415812"/>
                  </a:cubicBezTo>
                  <a:cubicBezTo>
                    <a:pt x="155005" y="1382872"/>
                    <a:pt x="136960" y="1349355"/>
                    <a:pt x="120483" y="1314934"/>
                  </a:cubicBezTo>
                  <a:cubicBezTo>
                    <a:pt x="104093" y="1280429"/>
                    <a:pt x="88837" y="1245266"/>
                    <a:pt x="75324" y="1209361"/>
                  </a:cubicBezTo>
                  <a:cubicBezTo>
                    <a:pt x="62072" y="1173375"/>
                    <a:pt x="50303" y="1136893"/>
                    <a:pt x="40713" y="1099837"/>
                  </a:cubicBezTo>
                  <a:cubicBezTo>
                    <a:pt x="36180" y="1081308"/>
                    <a:pt x="31560" y="1062697"/>
                    <a:pt x="27811" y="1044004"/>
                  </a:cubicBezTo>
                  <a:lnTo>
                    <a:pt x="22144" y="1016004"/>
                  </a:lnTo>
                  <a:lnTo>
                    <a:pt x="17436" y="987923"/>
                  </a:lnTo>
                  <a:cubicBezTo>
                    <a:pt x="5144" y="912986"/>
                    <a:pt x="0" y="837636"/>
                    <a:pt x="0" y="762944"/>
                  </a:cubicBezTo>
                  <a:cubicBezTo>
                    <a:pt x="349" y="615951"/>
                    <a:pt x="16652" y="468957"/>
                    <a:pt x="48385" y="324597"/>
                  </a:cubicBezTo>
                  <a:cubicBezTo>
                    <a:pt x="64209" y="252459"/>
                    <a:pt x="84238" y="181021"/>
                    <a:pt x="108474" y="11083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reeform: Shape 27">
              <a:extLst>
                <a:ext uri="{FF2B5EF4-FFF2-40B4-BE49-F238E27FC236}">
                  <a16:creationId xmlns:a16="http://schemas.microsoft.com/office/drawing/2014/main" id="{436F5721-88D0-4683-BB23-289611A4A7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86973" y="0"/>
              <a:ext cx="4934374" cy="2888360"/>
            </a:xfrm>
            <a:custGeom>
              <a:avLst/>
              <a:gdLst>
                <a:gd name="connsiteX0" fmla="*/ 179816 w 4934374"/>
                <a:gd name="connsiteY0" fmla="*/ 0 h 2888360"/>
                <a:gd name="connsiteX1" fmla="*/ 666325 w 4934374"/>
                <a:gd name="connsiteY1" fmla="*/ 0 h 2888360"/>
                <a:gd name="connsiteX2" fmla="*/ 626038 w 4934374"/>
                <a:gd name="connsiteY2" fmla="*/ 65170 h 2888360"/>
                <a:gd name="connsiteX3" fmla="*/ 435986 w 4934374"/>
                <a:gd name="connsiteY3" fmla="*/ 779635 h 2888360"/>
                <a:gd name="connsiteX4" fmla="*/ 750530 w 4934374"/>
                <a:gd name="connsiteY4" fmla="*/ 1443043 h 2888360"/>
                <a:gd name="connsiteX5" fmla="*/ 909024 w 4934374"/>
                <a:gd name="connsiteY5" fmla="*/ 1653610 h 2888360"/>
                <a:gd name="connsiteX6" fmla="*/ 2396223 w 4934374"/>
                <a:gd name="connsiteY6" fmla="*/ 2476694 h 2888360"/>
                <a:gd name="connsiteX7" fmla="*/ 3525201 w 4934374"/>
                <a:gd name="connsiteY7" fmla="*/ 1970327 h 2888360"/>
                <a:gd name="connsiteX8" fmla="*/ 3662596 w 4934374"/>
                <a:gd name="connsiteY8" fmla="*/ 1869778 h 2888360"/>
                <a:gd name="connsiteX9" fmla="*/ 4287500 w 4934374"/>
                <a:gd name="connsiteY9" fmla="*/ 1344141 h 2888360"/>
                <a:gd name="connsiteX10" fmla="*/ 4498563 w 4934374"/>
                <a:gd name="connsiteY10" fmla="*/ 779635 h 2888360"/>
                <a:gd name="connsiteX11" fmla="*/ 4376239 w 4934374"/>
                <a:gd name="connsiteY11" fmla="*/ 16511 h 2888360"/>
                <a:gd name="connsiteX12" fmla="*/ 4369703 w 4934374"/>
                <a:gd name="connsiteY12" fmla="*/ 0 h 2888360"/>
                <a:gd name="connsiteX13" fmla="*/ 4823642 w 4934374"/>
                <a:gd name="connsiteY13" fmla="*/ 0 h 2888360"/>
                <a:gd name="connsiteX14" fmla="*/ 4850554 w 4934374"/>
                <a:gd name="connsiteY14" fmla="*/ 89409 h 2888360"/>
                <a:gd name="connsiteX15" fmla="*/ 4934374 w 4934374"/>
                <a:gd name="connsiteY15" fmla="*/ 779553 h 2888360"/>
                <a:gd name="connsiteX16" fmla="*/ 3793540 w 4934374"/>
                <a:gd name="connsiteY16" fmla="*/ 2294701 h 2888360"/>
                <a:gd name="connsiteX17" fmla="*/ 2396135 w 4934374"/>
                <a:gd name="connsiteY17" fmla="*/ 2888360 h 2888360"/>
                <a:gd name="connsiteX18" fmla="*/ 548273 w 4934374"/>
                <a:gd name="connsiteY18" fmla="*/ 1884684 h 2888360"/>
                <a:gd name="connsiteX19" fmla="*/ 0 w 4934374"/>
                <a:gd name="connsiteY19" fmla="*/ 779553 h 2888360"/>
                <a:gd name="connsiteX20" fmla="*/ 137335 w 4934374"/>
                <a:gd name="connsiteY20" fmla="*/ 89409 h 2888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934374" h="2888360">
                  <a:moveTo>
                    <a:pt x="179816" y="0"/>
                  </a:moveTo>
                  <a:lnTo>
                    <a:pt x="666325" y="0"/>
                  </a:lnTo>
                  <a:lnTo>
                    <a:pt x="626038" y="65170"/>
                  </a:lnTo>
                  <a:cubicBezTo>
                    <a:pt x="499976" y="295913"/>
                    <a:pt x="435986" y="536292"/>
                    <a:pt x="435986" y="779635"/>
                  </a:cubicBezTo>
                  <a:cubicBezTo>
                    <a:pt x="435986" y="1024707"/>
                    <a:pt x="538074" y="1167830"/>
                    <a:pt x="750530" y="1443043"/>
                  </a:cubicBezTo>
                  <a:cubicBezTo>
                    <a:pt x="801792" y="1509416"/>
                    <a:pt x="854797" y="1578096"/>
                    <a:pt x="909024" y="1653610"/>
                  </a:cubicBezTo>
                  <a:cubicBezTo>
                    <a:pt x="1323389" y="2230552"/>
                    <a:pt x="1768180" y="2476694"/>
                    <a:pt x="2396223" y="2476694"/>
                  </a:cubicBezTo>
                  <a:cubicBezTo>
                    <a:pt x="2808409" y="2476694"/>
                    <a:pt x="3110835" y="2276173"/>
                    <a:pt x="3525201" y="1970327"/>
                  </a:cubicBezTo>
                  <a:cubicBezTo>
                    <a:pt x="3571493" y="1936152"/>
                    <a:pt x="3617786" y="1902388"/>
                    <a:pt x="3662596" y="1869778"/>
                  </a:cubicBezTo>
                  <a:cubicBezTo>
                    <a:pt x="3905479" y="1692809"/>
                    <a:pt x="4134849" y="1525640"/>
                    <a:pt x="4287500" y="1344141"/>
                  </a:cubicBezTo>
                  <a:cubicBezTo>
                    <a:pt x="4433439" y="1170630"/>
                    <a:pt x="4498563" y="996543"/>
                    <a:pt x="4498563" y="779635"/>
                  </a:cubicBezTo>
                  <a:cubicBezTo>
                    <a:pt x="4498563" y="507799"/>
                    <a:pt x="4456499" y="249674"/>
                    <a:pt x="4376239" y="16511"/>
                  </a:cubicBezTo>
                  <a:lnTo>
                    <a:pt x="4369703" y="0"/>
                  </a:lnTo>
                  <a:lnTo>
                    <a:pt x="4823642" y="0"/>
                  </a:lnTo>
                  <a:lnTo>
                    <a:pt x="4850554" y="89409"/>
                  </a:lnTo>
                  <a:cubicBezTo>
                    <a:pt x="4905864" y="307423"/>
                    <a:pt x="4934374" y="539220"/>
                    <a:pt x="4934374" y="779553"/>
                  </a:cubicBezTo>
                  <a:cubicBezTo>
                    <a:pt x="4934374" y="1521110"/>
                    <a:pt x="4369101" y="1869861"/>
                    <a:pt x="3793540" y="2294701"/>
                  </a:cubicBezTo>
                  <a:cubicBezTo>
                    <a:pt x="3374293" y="2604171"/>
                    <a:pt x="2970389" y="2888360"/>
                    <a:pt x="2396135" y="2888360"/>
                  </a:cubicBezTo>
                  <a:cubicBezTo>
                    <a:pt x="1544564" y="2888360"/>
                    <a:pt x="991670" y="2502058"/>
                    <a:pt x="548273" y="1884684"/>
                  </a:cubicBezTo>
                  <a:cubicBezTo>
                    <a:pt x="282201" y="1514275"/>
                    <a:pt x="0" y="1260227"/>
                    <a:pt x="0" y="779553"/>
                  </a:cubicBezTo>
                  <a:cubicBezTo>
                    <a:pt x="0" y="539220"/>
                    <a:pt x="48876" y="307423"/>
                    <a:pt x="137335" y="8940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Shape 28">
              <a:extLst>
                <a:ext uri="{FF2B5EF4-FFF2-40B4-BE49-F238E27FC236}">
                  <a16:creationId xmlns:a16="http://schemas.microsoft.com/office/drawing/2014/main" id="{0DC43E93-F81B-4DAE-9F0A-DF9299A8CB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86973" y="0"/>
              <a:ext cx="4934374" cy="2888360"/>
            </a:xfrm>
            <a:custGeom>
              <a:avLst/>
              <a:gdLst>
                <a:gd name="connsiteX0" fmla="*/ 179816 w 4934374"/>
                <a:gd name="connsiteY0" fmla="*/ 0 h 2888360"/>
                <a:gd name="connsiteX1" fmla="*/ 767292 w 4934374"/>
                <a:gd name="connsiteY1" fmla="*/ 0 h 2888360"/>
                <a:gd name="connsiteX2" fmla="*/ 703453 w 4934374"/>
                <a:gd name="connsiteY2" fmla="*/ 102886 h 2888360"/>
                <a:gd name="connsiteX3" fmla="*/ 523079 w 4934374"/>
                <a:gd name="connsiteY3" fmla="*/ 779635 h 2888360"/>
                <a:gd name="connsiteX4" fmla="*/ 820885 w 4934374"/>
                <a:gd name="connsiteY4" fmla="*/ 1394539 h 2888360"/>
                <a:gd name="connsiteX5" fmla="*/ 981122 w 4934374"/>
                <a:gd name="connsiteY5" fmla="*/ 1607412 h 2888360"/>
                <a:gd name="connsiteX6" fmla="*/ 1592426 w 4934374"/>
                <a:gd name="connsiteY6" fmla="*/ 2196871 h 2888360"/>
                <a:gd name="connsiteX7" fmla="*/ 2396135 w 4934374"/>
                <a:gd name="connsiteY7" fmla="*/ 2394345 h 2888360"/>
                <a:gd name="connsiteX8" fmla="*/ 2913111 w 4934374"/>
                <a:gd name="connsiteY8" fmla="*/ 2268597 h 2888360"/>
                <a:gd name="connsiteX9" fmla="*/ 3471411 w 4934374"/>
                <a:gd name="connsiteY9" fmla="*/ 1905518 h 2888360"/>
                <a:gd name="connsiteX10" fmla="*/ 3609242 w 4934374"/>
                <a:gd name="connsiteY10" fmla="*/ 1804640 h 2888360"/>
                <a:gd name="connsiteX11" fmla="*/ 4219151 w 4934374"/>
                <a:gd name="connsiteY11" fmla="*/ 1292919 h 2888360"/>
                <a:gd name="connsiteX12" fmla="*/ 4411295 w 4934374"/>
                <a:gd name="connsiteY12" fmla="*/ 779635 h 2888360"/>
                <a:gd name="connsiteX13" fmla="*/ 4294235 w 4934374"/>
                <a:gd name="connsiteY13" fmla="*/ 44685 h 2888360"/>
                <a:gd name="connsiteX14" fmla="*/ 4276624 w 4934374"/>
                <a:gd name="connsiteY14" fmla="*/ 0 h 2888360"/>
                <a:gd name="connsiteX15" fmla="*/ 4823642 w 4934374"/>
                <a:gd name="connsiteY15" fmla="*/ 0 h 2888360"/>
                <a:gd name="connsiteX16" fmla="*/ 4850554 w 4934374"/>
                <a:gd name="connsiteY16" fmla="*/ 89409 h 2888360"/>
                <a:gd name="connsiteX17" fmla="*/ 4934374 w 4934374"/>
                <a:gd name="connsiteY17" fmla="*/ 779553 h 2888360"/>
                <a:gd name="connsiteX18" fmla="*/ 3793540 w 4934374"/>
                <a:gd name="connsiteY18" fmla="*/ 2294701 h 2888360"/>
                <a:gd name="connsiteX19" fmla="*/ 2396135 w 4934374"/>
                <a:gd name="connsiteY19" fmla="*/ 2888360 h 2888360"/>
                <a:gd name="connsiteX20" fmla="*/ 548273 w 4934374"/>
                <a:gd name="connsiteY20" fmla="*/ 1884684 h 2888360"/>
                <a:gd name="connsiteX21" fmla="*/ 0 w 4934374"/>
                <a:gd name="connsiteY21" fmla="*/ 779553 h 2888360"/>
                <a:gd name="connsiteX22" fmla="*/ 137335 w 4934374"/>
                <a:gd name="connsiteY22" fmla="*/ 89409 h 2888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934374" h="2888360">
                  <a:moveTo>
                    <a:pt x="179816" y="0"/>
                  </a:moveTo>
                  <a:lnTo>
                    <a:pt x="767292" y="0"/>
                  </a:lnTo>
                  <a:lnTo>
                    <a:pt x="703453" y="102886"/>
                  </a:lnTo>
                  <a:cubicBezTo>
                    <a:pt x="583756" y="321853"/>
                    <a:pt x="523079" y="549550"/>
                    <a:pt x="523079" y="779635"/>
                  </a:cubicBezTo>
                  <a:cubicBezTo>
                    <a:pt x="523079" y="999508"/>
                    <a:pt x="614356" y="1127068"/>
                    <a:pt x="820885" y="1394539"/>
                  </a:cubicBezTo>
                  <a:cubicBezTo>
                    <a:pt x="872582" y="1461489"/>
                    <a:pt x="926023" y="1530745"/>
                    <a:pt x="981122" y="1607412"/>
                  </a:cubicBezTo>
                  <a:cubicBezTo>
                    <a:pt x="1175968" y="1878671"/>
                    <a:pt x="1375871" y="2071535"/>
                    <a:pt x="1592426" y="2196871"/>
                  </a:cubicBezTo>
                  <a:cubicBezTo>
                    <a:pt x="1821970" y="2329783"/>
                    <a:pt x="2084904" y="2394345"/>
                    <a:pt x="2396135" y="2394345"/>
                  </a:cubicBezTo>
                  <a:cubicBezTo>
                    <a:pt x="2572762" y="2394345"/>
                    <a:pt x="2737009" y="2354405"/>
                    <a:pt x="2913111" y="2268597"/>
                  </a:cubicBezTo>
                  <a:cubicBezTo>
                    <a:pt x="3093922" y="2180483"/>
                    <a:pt x="3272903" y="2052018"/>
                    <a:pt x="3471411" y="1905518"/>
                  </a:cubicBezTo>
                  <a:cubicBezTo>
                    <a:pt x="3517964" y="1871178"/>
                    <a:pt x="3564344" y="1837332"/>
                    <a:pt x="3609242" y="1804640"/>
                  </a:cubicBezTo>
                  <a:cubicBezTo>
                    <a:pt x="3847765" y="1630800"/>
                    <a:pt x="4073038" y="1466594"/>
                    <a:pt x="4219151" y="1292919"/>
                  </a:cubicBezTo>
                  <a:cubicBezTo>
                    <a:pt x="4353843" y="1132832"/>
                    <a:pt x="4411295" y="979332"/>
                    <a:pt x="4411295" y="779635"/>
                  </a:cubicBezTo>
                  <a:cubicBezTo>
                    <a:pt x="4411295" y="517475"/>
                    <a:pt x="4371040" y="268882"/>
                    <a:pt x="4294235" y="44685"/>
                  </a:cubicBezTo>
                  <a:lnTo>
                    <a:pt x="4276624" y="0"/>
                  </a:lnTo>
                  <a:lnTo>
                    <a:pt x="4823642" y="0"/>
                  </a:lnTo>
                  <a:lnTo>
                    <a:pt x="4850554" y="89409"/>
                  </a:lnTo>
                  <a:cubicBezTo>
                    <a:pt x="4905864" y="307423"/>
                    <a:pt x="4934374" y="539220"/>
                    <a:pt x="4934374" y="779553"/>
                  </a:cubicBezTo>
                  <a:cubicBezTo>
                    <a:pt x="4934374" y="1521110"/>
                    <a:pt x="4369101" y="1869861"/>
                    <a:pt x="3793540" y="2294701"/>
                  </a:cubicBezTo>
                  <a:cubicBezTo>
                    <a:pt x="3374293" y="2604171"/>
                    <a:pt x="2970389" y="2888360"/>
                    <a:pt x="2396135" y="2888360"/>
                  </a:cubicBezTo>
                  <a:cubicBezTo>
                    <a:pt x="1544564" y="2888360"/>
                    <a:pt x="991670" y="2502058"/>
                    <a:pt x="548273" y="1884684"/>
                  </a:cubicBezTo>
                  <a:cubicBezTo>
                    <a:pt x="282201" y="1514275"/>
                    <a:pt x="0" y="1260227"/>
                    <a:pt x="0" y="779553"/>
                  </a:cubicBezTo>
                  <a:cubicBezTo>
                    <a:pt x="0" y="539220"/>
                    <a:pt x="48876" y="307423"/>
                    <a:pt x="137335" y="8940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Shape 29">
              <a:extLst>
                <a:ext uri="{FF2B5EF4-FFF2-40B4-BE49-F238E27FC236}">
                  <a16:creationId xmlns:a16="http://schemas.microsoft.com/office/drawing/2014/main" id="{A2EECE7B-E861-4242-BD71-ADD8F2DD3E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07711" y="0"/>
              <a:ext cx="5069918" cy="3133064"/>
            </a:xfrm>
            <a:custGeom>
              <a:avLst/>
              <a:gdLst>
                <a:gd name="connsiteX0" fmla="*/ 153448 w 5069918"/>
                <a:gd name="connsiteY0" fmla="*/ 0 h 3133064"/>
                <a:gd name="connsiteX1" fmla="*/ 215434 w 5069918"/>
                <a:gd name="connsiteY1" fmla="*/ 0 h 3133064"/>
                <a:gd name="connsiteX2" fmla="*/ 215073 w 5069918"/>
                <a:gd name="connsiteY2" fmla="*/ 727 h 3133064"/>
                <a:gd name="connsiteX3" fmla="*/ 202868 w 5069918"/>
                <a:gd name="connsiteY3" fmla="*/ 26255 h 3133064"/>
                <a:gd name="connsiteX4" fmla="*/ 191273 w 5069918"/>
                <a:gd name="connsiteY4" fmla="*/ 52030 h 3133064"/>
                <a:gd name="connsiteX5" fmla="*/ 169129 w 5069918"/>
                <a:gd name="connsiteY5" fmla="*/ 103993 h 3133064"/>
                <a:gd name="connsiteX6" fmla="*/ 148381 w 5069918"/>
                <a:gd name="connsiteY6" fmla="*/ 156532 h 3133064"/>
                <a:gd name="connsiteX7" fmla="*/ 80903 w 5069918"/>
                <a:gd name="connsiteY7" fmla="*/ 371711 h 3133064"/>
                <a:gd name="connsiteX8" fmla="*/ 26154 w 5069918"/>
                <a:gd name="connsiteY8" fmla="*/ 817551 h 3133064"/>
                <a:gd name="connsiteX9" fmla="*/ 49169 w 5069918"/>
                <a:gd name="connsiteY9" fmla="*/ 1040143 h 3133064"/>
                <a:gd name="connsiteX10" fmla="*/ 119437 w 5069918"/>
                <a:gd name="connsiteY10" fmla="*/ 1253016 h 3133064"/>
                <a:gd name="connsiteX11" fmla="*/ 143672 w 5069918"/>
                <a:gd name="connsiteY11" fmla="*/ 1303908 h 3133064"/>
                <a:gd name="connsiteX12" fmla="*/ 170611 w 5069918"/>
                <a:gd name="connsiteY12" fmla="*/ 1353648 h 3133064"/>
                <a:gd name="connsiteX13" fmla="*/ 230330 w 5069918"/>
                <a:gd name="connsiteY13" fmla="*/ 1450079 h 3133064"/>
                <a:gd name="connsiteX14" fmla="*/ 279545 w 5069918"/>
                <a:gd name="connsiteY14" fmla="*/ 1519627 h 3133064"/>
                <a:gd name="connsiteX15" fmla="*/ 228347 w 5069918"/>
                <a:gd name="connsiteY15" fmla="*/ 1437024 h 3133064"/>
                <a:gd name="connsiteX16" fmla="*/ 175168 w 5069918"/>
                <a:gd name="connsiteY16" fmla="*/ 1336146 h 3133064"/>
                <a:gd name="connsiteX17" fmla="*/ 130009 w 5069918"/>
                <a:gd name="connsiteY17" fmla="*/ 1230573 h 3133064"/>
                <a:gd name="connsiteX18" fmla="*/ 95398 w 5069918"/>
                <a:gd name="connsiteY18" fmla="*/ 1121049 h 3133064"/>
                <a:gd name="connsiteX19" fmla="*/ 82496 w 5069918"/>
                <a:gd name="connsiteY19" fmla="*/ 1065216 h 3133064"/>
                <a:gd name="connsiteX20" fmla="*/ 76829 w 5069918"/>
                <a:gd name="connsiteY20" fmla="*/ 1037216 h 3133064"/>
                <a:gd name="connsiteX21" fmla="*/ 72121 w 5069918"/>
                <a:gd name="connsiteY21" fmla="*/ 1009135 h 3133064"/>
                <a:gd name="connsiteX22" fmla="*/ 54685 w 5069918"/>
                <a:gd name="connsiteY22" fmla="*/ 784156 h 3133064"/>
                <a:gd name="connsiteX23" fmla="*/ 103070 w 5069918"/>
                <a:gd name="connsiteY23" fmla="*/ 345810 h 3133064"/>
                <a:gd name="connsiteX24" fmla="*/ 163159 w 5069918"/>
                <a:gd name="connsiteY24" fmla="*/ 132051 h 3133064"/>
                <a:gd name="connsiteX25" fmla="*/ 217797 w 5069918"/>
                <a:gd name="connsiteY25" fmla="*/ 0 h 3133064"/>
                <a:gd name="connsiteX26" fmla="*/ 848227 w 5069918"/>
                <a:gd name="connsiteY26" fmla="*/ 0 h 3133064"/>
                <a:gd name="connsiteX27" fmla="*/ 771226 w 5069918"/>
                <a:gd name="connsiteY27" fmla="*/ 124098 h 3133064"/>
                <a:gd name="connsiteX28" fmla="*/ 590852 w 5069918"/>
                <a:gd name="connsiteY28" fmla="*/ 800847 h 3133064"/>
                <a:gd name="connsiteX29" fmla="*/ 888658 w 5069918"/>
                <a:gd name="connsiteY29" fmla="*/ 1415751 h 3133064"/>
                <a:gd name="connsiteX30" fmla="*/ 1048895 w 5069918"/>
                <a:gd name="connsiteY30" fmla="*/ 1628624 h 3133064"/>
                <a:gd name="connsiteX31" fmla="*/ 1660199 w 5069918"/>
                <a:gd name="connsiteY31" fmla="*/ 2218083 h 3133064"/>
                <a:gd name="connsiteX32" fmla="*/ 2463908 w 5069918"/>
                <a:gd name="connsiteY32" fmla="*/ 2415557 h 3133064"/>
                <a:gd name="connsiteX33" fmla="*/ 2980884 w 5069918"/>
                <a:gd name="connsiteY33" fmla="*/ 2289809 h 3133064"/>
                <a:gd name="connsiteX34" fmla="*/ 3539184 w 5069918"/>
                <a:gd name="connsiteY34" fmla="*/ 1926730 h 3133064"/>
                <a:gd name="connsiteX35" fmla="*/ 3677015 w 5069918"/>
                <a:gd name="connsiteY35" fmla="*/ 1825852 h 3133064"/>
                <a:gd name="connsiteX36" fmla="*/ 4286924 w 5069918"/>
                <a:gd name="connsiteY36" fmla="*/ 1314131 h 3133064"/>
                <a:gd name="connsiteX37" fmla="*/ 4479068 w 5069918"/>
                <a:gd name="connsiteY37" fmla="*/ 800847 h 3133064"/>
                <a:gd name="connsiteX38" fmla="*/ 4362007 w 5069918"/>
                <a:gd name="connsiteY38" fmla="*/ 65898 h 3133064"/>
                <a:gd name="connsiteX39" fmla="*/ 4336037 w 5069918"/>
                <a:gd name="connsiteY39" fmla="*/ 0 h 3133064"/>
                <a:gd name="connsiteX40" fmla="*/ 4913604 w 5069918"/>
                <a:gd name="connsiteY40" fmla="*/ 0 h 3133064"/>
                <a:gd name="connsiteX41" fmla="*/ 4930823 w 5069918"/>
                <a:gd name="connsiteY41" fmla="*/ 66892 h 3133064"/>
                <a:gd name="connsiteX42" fmla="*/ 4940407 w 5069918"/>
                <a:gd name="connsiteY42" fmla="*/ 125535 h 3133064"/>
                <a:gd name="connsiteX43" fmla="*/ 4982006 w 5069918"/>
                <a:gd name="connsiteY43" fmla="*/ 278378 h 3133064"/>
                <a:gd name="connsiteX44" fmla="*/ 5027482 w 5069918"/>
                <a:gd name="connsiteY44" fmla="*/ 504952 h 3133064"/>
                <a:gd name="connsiteX45" fmla="*/ 5058082 w 5069918"/>
                <a:gd name="connsiteY45" fmla="*/ 734049 h 3133064"/>
                <a:gd name="connsiteX46" fmla="*/ 5063486 w 5069918"/>
                <a:gd name="connsiteY46" fmla="*/ 791612 h 3133064"/>
                <a:gd name="connsiteX47" fmla="*/ 5067846 w 5069918"/>
                <a:gd name="connsiteY47" fmla="*/ 850245 h 3133064"/>
                <a:gd name="connsiteX48" fmla="*/ 5069414 w 5069918"/>
                <a:gd name="connsiteY48" fmla="*/ 969733 h 3133064"/>
                <a:gd name="connsiteX49" fmla="*/ 5040732 w 5069918"/>
                <a:gd name="connsiteY49" fmla="*/ 1209783 h 3133064"/>
                <a:gd name="connsiteX50" fmla="*/ 4964102 w 5069918"/>
                <a:gd name="connsiteY50" fmla="*/ 1442832 h 3133064"/>
                <a:gd name="connsiteX51" fmla="*/ 4689486 w 5069918"/>
                <a:gd name="connsiteY51" fmla="*/ 1849969 h 3133064"/>
                <a:gd name="connsiteX52" fmla="*/ 4333792 w 5069918"/>
                <a:gd name="connsiteY52" fmla="*/ 2176567 h 3133064"/>
                <a:gd name="connsiteX53" fmla="*/ 3965196 w 5069918"/>
                <a:gd name="connsiteY53" fmla="*/ 2468002 h 3133064"/>
                <a:gd name="connsiteX54" fmla="*/ 3873745 w 5069918"/>
                <a:gd name="connsiteY54" fmla="*/ 2541128 h 3133064"/>
                <a:gd name="connsiteX55" fmla="*/ 3779416 w 5069918"/>
                <a:gd name="connsiteY55" fmla="*/ 2614666 h 3133064"/>
                <a:gd name="connsiteX56" fmla="*/ 3582739 w 5069918"/>
                <a:gd name="connsiteY56" fmla="*/ 2756555 h 3133064"/>
                <a:gd name="connsiteX57" fmla="*/ 3371851 w 5069918"/>
                <a:gd name="connsiteY57" fmla="*/ 2886338 h 3133064"/>
                <a:gd name="connsiteX58" fmla="*/ 3143614 w 5069918"/>
                <a:gd name="connsiteY58" fmla="*/ 2995780 h 3133064"/>
                <a:gd name="connsiteX59" fmla="*/ 2643552 w 5069918"/>
                <a:gd name="connsiteY59" fmla="*/ 3122516 h 3133064"/>
                <a:gd name="connsiteX60" fmla="*/ 2514264 w 5069918"/>
                <a:gd name="connsiteY60" fmla="*/ 3131657 h 3133064"/>
                <a:gd name="connsiteX61" fmla="*/ 2481920 w 5069918"/>
                <a:gd name="connsiteY61" fmla="*/ 3132810 h 3133064"/>
                <a:gd name="connsiteX62" fmla="*/ 2449664 w 5069918"/>
                <a:gd name="connsiteY62" fmla="*/ 3132975 h 3133064"/>
                <a:gd name="connsiteX63" fmla="*/ 2386284 w 5069918"/>
                <a:gd name="connsiteY63" fmla="*/ 3132234 h 3133064"/>
                <a:gd name="connsiteX64" fmla="*/ 2260658 w 5069918"/>
                <a:gd name="connsiteY64" fmla="*/ 3127292 h 3133064"/>
                <a:gd name="connsiteX65" fmla="*/ 2134945 w 5069918"/>
                <a:gd name="connsiteY65" fmla="*/ 3115928 h 3133064"/>
                <a:gd name="connsiteX66" fmla="*/ 1884564 w 5069918"/>
                <a:gd name="connsiteY66" fmla="*/ 3075412 h 3133064"/>
                <a:gd name="connsiteX67" fmla="*/ 1639764 w 5069918"/>
                <a:gd name="connsiteY67" fmla="*/ 3005498 h 3133064"/>
                <a:gd name="connsiteX68" fmla="*/ 1407081 w 5069918"/>
                <a:gd name="connsiteY68" fmla="*/ 2904125 h 3133064"/>
                <a:gd name="connsiteX69" fmla="*/ 1193491 w 5069918"/>
                <a:gd name="connsiteY69" fmla="*/ 2772201 h 3133064"/>
                <a:gd name="connsiteX70" fmla="*/ 836141 w 5069918"/>
                <a:gd name="connsiteY70" fmla="*/ 2439839 h 3133064"/>
                <a:gd name="connsiteX71" fmla="*/ 690812 w 5069918"/>
                <a:gd name="connsiteY71" fmla="*/ 2251422 h 3133064"/>
                <a:gd name="connsiteX72" fmla="*/ 562397 w 5069918"/>
                <a:gd name="connsiteY72" fmla="*/ 2054937 h 3133064"/>
                <a:gd name="connsiteX73" fmla="*/ 502504 w 5069918"/>
                <a:gd name="connsiteY73" fmla="*/ 1957435 h 3133064"/>
                <a:gd name="connsiteX74" fmla="*/ 440258 w 5069918"/>
                <a:gd name="connsiteY74" fmla="*/ 1861580 h 3133064"/>
                <a:gd name="connsiteX75" fmla="*/ 310360 w 5069918"/>
                <a:gd name="connsiteY75" fmla="*/ 1670693 h 3133064"/>
                <a:gd name="connsiteX76" fmla="*/ 246806 w 5069918"/>
                <a:gd name="connsiteY76" fmla="*/ 1573603 h 3133064"/>
                <a:gd name="connsiteX77" fmla="*/ 186303 w 5069918"/>
                <a:gd name="connsiteY77" fmla="*/ 1474372 h 3133064"/>
                <a:gd name="connsiteX78" fmla="*/ 84390 w 5069918"/>
                <a:gd name="connsiteY78" fmla="*/ 1266192 h 3133064"/>
                <a:gd name="connsiteX79" fmla="*/ 20139 w 5069918"/>
                <a:gd name="connsiteY79" fmla="*/ 1045249 h 3133064"/>
                <a:gd name="connsiteX80" fmla="*/ 0 w 5069918"/>
                <a:gd name="connsiteY80" fmla="*/ 817551 h 3133064"/>
                <a:gd name="connsiteX81" fmla="*/ 102773 w 5069918"/>
                <a:gd name="connsiteY81" fmla="*/ 142588 h 3133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Lst>
              <a:rect l="l" t="t" r="r" b="b"/>
              <a:pathLst>
                <a:path w="5069918" h="3133064">
                  <a:moveTo>
                    <a:pt x="153448" y="0"/>
                  </a:moveTo>
                  <a:lnTo>
                    <a:pt x="215434" y="0"/>
                  </a:lnTo>
                  <a:lnTo>
                    <a:pt x="215073" y="727"/>
                  </a:lnTo>
                  <a:lnTo>
                    <a:pt x="202868" y="26255"/>
                  </a:lnTo>
                  <a:lnTo>
                    <a:pt x="191273" y="52030"/>
                  </a:lnTo>
                  <a:cubicBezTo>
                    <a:pt x="183688" y="69241"/>
                    <a:pt x="176016" y="86452"/>
                    <a:pt x="169129" y="103993"/>
                  </a:cubicBezTo>
                  <a:cubicBezTo>
                    <a:pt x="162242" y="121533"/>
                    <a:pt x="154658" y="138827"/>
                    <a:pt x="148381" y="156532"/>
                  </a:cubicBezTo>
                  <a:cubicBezTo>
                    <a:pt x="121529" y="226858"/>
                    <a:pt x="98775" y="298667"/>
                    <a:pt x="80903" y="371711"/>
                  </a:cubicBezTo>
                  <a:cubicBezTo>
                    <a:pt x="44636" y="517470"/>
                    <a:pt x="26067" y="667511"/>
                    <a:pt x="26154" y="817551"/>
                  </a:cubicBezTo>
                  <a:cubicBezTo>
                    <a:pt x="26589" y="892326"/>
                    <a:pt x="34000" y="966934"/>
                    <a:pt x="49169" y="1040143"/>
                  </a:cubicBezTo>
                  <a:cubicBezTo>
                    <a:pt x="65123" y="1113187"/>
                    <a:pt x="88226" y="1184666"/>
                    <a:pt x="119437" y="1253016"/>
                  </a:cubicBezTo>
                  <a:cubicBezTo>
                    <a:pt x="126847" y="1270228"/>
                    <a:pt x="135478" y="1287027"/>
                    <a:pt x="143672" y="1303908"/>
                  </a:cubicBezTo>
                  <a:cubicBezTo>
                    <a:pt x="152565" y="1320543"/>
                    <a:pt x="161021" y="1337342"/>
                    <a:pt x="170611" y="1353648"/>
                  </a:cubicBezTo>
                  <a:cubicBezTo>
                    <a:pt x="188919" y="1386587"/>
                    <a:pt x="209319" y="1418539"/>
                    <a:pt x="230330" y="1450079"/>
                  </a:cubicBezTo>
                  <a:lnTo>
                    <a:pt x="279545" y="1519627"/>
                  </a:lnTo>
                  <a:lnTo>
                    <a:pt x="228347" y="1437024"/>
                  </a:lnTo>
                  <a:cubicBezTo>
                    <a:pt x="209690" y="1404084"/>
                    <a:pt x="191645" y="1370567"/>
                    <a:pt x="175168" y="1336146"/>
                  </a:cubicBezTo>
                  <a:cubicBezTo>
                    <a:pt x="158778" y="1301641"/>
                    <a:pt x="143522" y="1266478"/>
                    <a:pt x="130009" y="1230573"/>
                  </a:cubicBezTo>
                  <a:cubicBezTo>
                    <a:pt x="116757" y="1194587"/>
                    <a:pt x="104988" y="1158105"/>
                    <a:pt x="95398" y="1121049"/>
                  </a:cubicBezTo>
                  <a:cubicBezTo>
                    <a:pt x="90865" y="1102520"/>
                    <a:pt x="86245" y="1083909"/>
                    <a:pt x="82496" y="1065216"/>
                  </a:cubicBezTo>
                  <a:lnTo>
                    <a:pt x="76829" y="1037216"/>
                  </a:lnTo>
                  <a:lnTo>
                    <a:pt x="72121" y="1009135"/>
                  </a:lnTo>
                  <a:cubicBezTo>
                    <a:pt x="59829" y="934198"/>
                    <a:pt x="54685" y="858847"/>
                    <a:pt x="54685" y="784156"/>
                  </a:cubicBezTo>
                  <a:cubicBezTo>
                    <a:pt x="55033" y="637163"/>
                    <a:pt x="71337" y="490169"/>
                    <a:pt x="103070" y="345810"/>
                  </a:cubicBezTo>
                  <a:cubicBezTo>
                    <a:pt x="118894" y="273671"/>
                    <a:pt x="138923" y="202233"/>
                    <a:pt x="163159" y="132051"/>
                  </a:cubicBezTo>
                  <a:lnTo>
                    <a:pt x="217797" y="0"/>
                  </a:lnTo>
                  <a:lnTo>
                    <a:pt x="848227" y="0"/>
                  </a:lnTo>
                  <a:lnTo>
                    <a:pt x="771226" y="124098"/>
                  </a:lnTo>
                  <a:cubicBezTo>
                    <a:pt x="651529" y="343066"/>
                    <a:pt x="590852" y="570762"/>
                    <a:pt x="590852" y="800847"/>
                  </a:cubicBezTo>
                  <a:cubicBezTo>
                    <a:pt x="590852" y="1020720"/>
                    <a:pt x="682129" y="1148280"/>
                    <a:pt x="888658" y="1415751"/>
                  </a:cubicBezTo>
                  <a:cubicBezTo>
                    <a:pt x="940355" y="1482701"/>
                    <a:pt x="993796" y="1551957"/>
                    <a:pt x="1048895" y="1628624"/>
                  </a:cubicBezTo>
                  <a:cubicBezTo>
                    <a:pt x="1243741" y="1899883"/>
                    <a:pt x="1443644" y="2092747"/>
                    <a:pt x="1660199" y="2218083"/>
                  </a:cubicBezTo>
                  <a:cubicBezTo>
                    <a:pt x="1889743" y="2350995"/>
                    <a:pt x="2152677" y="2415557"/>
                    <a:pt x="2463908" y="2415557"/>
                  </a:cubicBezTo>
                  <a:cubicBezTo>
                    <a:pt x="2640535" y="2415557"/>
                    <a:pt x="2804782" y="2375617"/>
                    <a:pt x="2980884" y="2289809"/>
                  </a:cubicBezTo>
                  <a:cubicBezTo>
                    <a:pt x="3161695" y="2201695"/>
                    <a:pt x="3340676" y="2073230"/>
                    <a:pt x="3539184" y="1926730"/>
                  </a:cubicBezTo>
                  <a:cubicBezTo>
                    <a:pt x="3585737" y="1892390"/>
                    <a:pt x="3632117" y="1858544"/>
                    <a:pt x="3677015" y="1825852"/>
                  </a:cubicBezTo>
                  <a:cubicBezTo>
                    <a:pt x="3915538" y="1652012"/>
                    <a:pt x="4140811" y="1487806"/>
                    <a:pt x="4286924" y="1314131"/>
                  </a:cubicBezTo>
                  <a:cubicBezTo>
                    <a:pt x="4421616" y="1154044"/>
                    <a:pt x="4479068" y="1000544"/>
                    <a:pt x="4479068" y="800847"/>
                  </a:cubicBezTo>
                  <a:cubicBezTo>
                    <a:pt x="4479068" y="538687"/>
                    <a:pt x="4438813" y="290094"/>
                    <a:pt x="4362007" y="65898"/>
                  </a:cubicBezTo>
                  <a:lnTo>
                    <a:pt x="4336037" y="0"/>
                  </a:lnTo>
                  <a:lnTo>
                    <a:pt x="4913604" y="0"/>
                  </a:lnTo>
                  <a:lnTo>
                    <a:pt x="4930823" y="66892"/>
                  </a:lnTo>
                  <a:lnTo>
                    <a:pt x="4940407" y="125535"/>
                  </a:lnTo>
                  <a:lnTo>
                    <a:pt x="4982006" y="278378"/>
                  </a:lnTo>
                  <a:cubicBezTo>
                    <a:pt x="4999758" y="353368"/>
                    <a:pt x="5014971" y="428944"/>
                    <a:pt x="5027482" y="504952"/>
                  </a:cubicBezTo>
                  <a:cubicBezTo>
                    <a:pt x="5040123" y="580961"/>
                    <a:pt x="5050323" y="657382"/>
                    <a:pt x="5058082" y="734049"/>
                  </a:cubicBezTo>
                  <a:cubicBezTo>
                    <a:pt x="5060261" y="753237"/>
                    <a:pt x="5061743" y="772425"/>
                    <a:pt x="5063486" y="791612"/>
                  </a:cubicBezTo>
                  <a:cubicBezTo>
                    <a:pt x="5065318" y="810552"/>
                    <a:pt x="5066625" y="830398"/>
                    <a:pt x="5067846" y="850245"/>
                  </a:cubicBezTo>
                  <a:cubicBezTo>
                    <a:pt x="5069851" y="889855"/>
                    <a:pt x="5070461" y="929712"/>
                    <a:pt x="5069414" y="969733"/>
                  </a:cubicBezTo>
                  <a:cubicBezTo>
                    <a:pt x="5067060" y="1049695"/>
                    <a:pt x="5057820" y="1130233"/>
                    <a:pt x="5040732" y="1209783"/>
                  </a:cubicBezTo>
                  <a:cubicBezTo>
                    <a:pt x="5023123" y="1289250"/>
                    <a:pt x="4997578" y="1367647"/>
                    <a:pt x="4964102" y="1442832"/>
                  </a:cubicBezTo>
                  <a:cubicBezTo>
                    <a:pt x="4897409" y="1593697"/>
                    <a:pt x="4799942" y="1730232"/>
                    <a:pt x="4689486" y="1849969"/>
                  </a:cubicBezTo>
                  <a:cubicBezTo>
                    <a:pt x="4579116" y="1970446"/>
                    <a:pt x="4456716" y="2076100"/>
                    <a:pt x="4333792" y="2176567"/>
                  </a:cubicBezTo>
                  <a:cubicBezTo>
                    <a:pt x="4210520" y="2276869"/>
                    <a:pt x="4085853" y="2371736"/>
                    <a:pt x="3965196" y="2468002"/>
                  </a:cubicBezTo>
                  <a:lnTo>
                    <a:pt x="3873745" y="2541128"/>
                  </a:lnTo>
                  <a:cubicBezTo>
                    <a:pt x="3842621" y="2565751"/>
                    <a:pt x="3811324" y="2590374"/>
                    <a:pt x="3779416" y="2614666"/>
                  </a:cubicBezTo>
                  <a:cubicBezTo>
                    <a:pt x="3715862" y="2663335"/>
                    <a:pt x="3650652" y="2711016"/>
                    <a:pt x="3582739" y="2756555"/>
                  </a:cubicBezTo>
                  <a:cubicBezTo>
                    <a:pt x="3514913" y="2802012"/>
                    <a:pt x="3445170" y="2846151"/>
                    <a:pt x="3371851" y="2886338"/>
                  </a:cubicBezTo>
                  <a:cubicBezTo>
                    <a:pt x="3298533" y="2926442"/>
                    <a:pt x="3222687" y="2963664"/>
                    <a:pt x="3143614" y="2995780"/>
                  </a:cubicBezTo>
                  <a:cubicBezTo>
                    <a:pt x="2985994" y="3060837"/>
                    <a:pt x="2815732" y="3104317"/>
                    <a:pt x="2643552" y="3122516"/>
                  </a:cubicBezTo>
                  <a:cubicBezTo>
                    <a:pt x="2600484" y="3126799"/>
                    <a:pt x="2557331" y="3130258"/>
                    <a:pt x="2514264" y="3131657"/>
                  </a:cubicBezTo>
                  <a:lnTo>
                    <a:pt x="2481920" y="3132810"/>
                  </a:lnTo>
                  <a:lnTo>
                    <a:pt x="2449664" y="3132975"/>
                  </a:lnTo>
                  <a:cubicBezTo>
                    <a:pt x="2427868" y="3133304"/>
                    <a:pt x="2407207" y="3132646"/>
                    <a:pt x="2386284" y="3132234"/>
                  </a:cubicBezTo>
                  <a:cubicBezTo>
                    <a:pt x="2344524" y="3131740"/>
                    <a:pt x="2302505" y="3129352"/>
                    <a:pt x="2260658" y="3127292"/>
                  </a:cubicBezTo>
                  <a:cubicBezTo>
                    <a:pt x="2218725" y="3123999"/>
                    <a:pt x="2176791" y="3120952"/>
                    <a:pt x="2134945" y="3115928"/>
                  </a:cubicBezTo>
                  <a:cubicBezTo>
                    <a:pt x="2051165" y="3106458"/>
                    <a:pt x="1967473" y="3093529"/>
                    <a:pt x="1884564" y="3075412"/>
                  </a:cubicBezTo>
                  <a:cubicBezTo>
                    <a:pt x="1801657" y="3057296"/>
                    <a:pt x="1719708" y="3033990"/>
                    <a:pt x="1639764" y="3005498"/>
                  </a:cubicBezTo>
                  <a:cubicBezTo>
                    <a:pt x="1559820" y="2976922"/>
                    <a:pt x="1481969" y="2942830"/>
                    <a:pt x="1407081" y="2904125"/>
                  </a:cubicBezTo>
                  <a:cubicBezTo>
                    <a:pt x="1332455" y="2864845"/>
                    <a:pt x="1260794" y="2820953"/>
                    <a:pt x="1193491" y="2772201"/>
                  </a:cubicBezTo>
                  <a:cubicBezTo>
                    <a:pt x="1058362" y="2675194"/>
                    <a:pt x="939973" y="2561469"/>
                    <a:pt x="836141" y="2439839"/>
                  </a:cubicBezTo>
                  <a:cubicBezTo>
                    <a:pt x="784444" y="2378735"/>
                    <a:pt x="736321" y="2315656"/>
                    <a:pt x="690812" y="2251422"/>
                  </a:cubicBezTo>
                  <a:cubicBezTo>
                    <a:pt x="645217" y="2187190"/>
                    <a:pt x="602674" y="2121557"/>
                    <a:pt x="562397" y="2054937"/>
                  </a:cubicBezTo>
                  <a:cubicBezTo>
                    <a:pt x="541823" y="2021256"/>
                    <a:pt x="522992" y="1989716"/>
                    <a:pt x="502504" y="1957435"/>
                  </a:cubicBezTo>
                  <a:cubicBezTo>
                    <a:pt x="482192" y="1925401"/>
                    <a:pt x="461530" y="1893367"/>
                    <a:pt x="440258" y="1861580"/>
                  </a:cubicBezTo>
                  <a:lnTo>
                    <a:pt x="310360" y="1670693"/>
                  </a:lnTo>
                  <a:cubicBezTo>
                    <a:pt x="288826" y="1638577"/>
                    <a:pt x="267555" y="1606296"/>
                    <a:pt x="246806" y="1573603"/>
                  </a:cubicBezTo>
                  <a:cubicBezTo>
                    <a:pt x="226057" y="1540910"/>
                    <a:pt x="205483" y="1508135"/>
                    <a:pt x="186303" y="1474372"/>
                  </a:cubicBezTo>
                  <a:cubicBezTo>
                    <a:pt x="147857" y="1407174"/>
                    <a:pt x="112550" y="1338002"/>
                    <a:pt x="84390" y="1266192"/>
                  </a:cubicBezTo>
                  <a:cubicBezTo>
                    <a:pt x="55708" y="1194630"/>
                    <a:pt x="34436" y="1120434"/>
                    <a:pt x="20139" y="1045249"/>
                  </a:cubicBezTo>
                  <a:cubicBezTo>
                    <a:pt x="6452" y="970064"/>
                    <a:pt x="0" y="893725"/>
                    <a:pt x="0" y="817551"/>
                  </a:cubicBezTo>
                  <a:cubicBezTo>
                    <a:pt x="850" y="589772"/>
                    <a:pt x="36028" y="362457"/>
                    <a:pt x="102773" y="142588"/>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 name="Subtitle 11">
            <a:extLst>
              <a:ext uri="{FF2B5EF4-FFF2-40B4-BE49-F238E27FC236}">
                <a16:creationId xmlns:a16="http://schemas.microsoft.com/office/drawing/2014/main" id="{CA91931D-C9AF-AD13-C6B7-0D57501004E4}"/>
              </a:ext>
            </a:extLst>
          </p:cNvPr>
          <p:cNvSpPr>
            <a:spLocks noGrp="1"/>
          </p:cNvSpPr>
          <p:nvPr>
            <p:ph type="subTitle" idx="1"/>
          </p:nvPr>
        </p:nvSpPr>
        <p:spPr>
          <a:xfrm>
            <a:off x="804672" y="2939026"/>
            <a:ext cx="5946202" cy="838831"/>
          </a:xfrm>
        </p:spPr>
        <p:txBody>
          <a:bodyPr anchor="b">
            <a:normAutofit/>
          </a:bodyPr>
          <a:lstStyle/>
          <a:p>
            <a:pPr algn="l"/>
            <a:r>
              <a:rPr lang="en-GB" dirty="0">
                <a:solidFill>
                  <a:schemeClr val="tx2"/>
                </a:solidFill>
                <a:latin typeface="Times New Roman" panose="02020603050405020304" pitchFamily="18" charset="0"/>
                <a:cs typeface="Times New Roman" panose="02020603050405020304" pitchFamily="18" charset="0"/>
              </a:rPr>
              <a:t>Dr Tom Campbell</a:t>
            </a:r>
          </a:p>
        </p:txBody>
      </p:sp>
      <p:pic>
        <p:nvPicPr>
          <p:cNvPr id="10" name="Picture 9" descr="A blue text on a white background&#10;&#10;Description automatically generated with medium confidence">
            <a:extLst>
              <a:ext uri="{FF2B5EF4-FFF2-40B4-BE49-F238E27FC236}">
                <a16:creationId xmlns:a16="http://schemas.microsoft.com/office/drawing/2014/main" id="{ECFC0495-9B5E-B9DE-8FFA-93F1EF2874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97949" y="551530"/>
            <a:ext cx="3344514" cy="790932"/>
          </a:xfrm>
          <a:prstGeom prst="rect">
            <a:avLst/>
          </a:prstGeom>
        </p:spPr>
      </p:pic>
      <p:pic>
        <p:nvPicPr>
          <p:cNvPr id="6" name="Picture 5">
            <a:extLst>
              <a:ext uri="{FF2B5EF4-FFF2-40B4-BE49-F238E27FC236}">
                <a16:creationId xmlns:a16="http://schemas.microsoft.com/office/drawing/2014/main" id="{A104DB14-A50B-0FA2-49B6-087897843165}"/>
              </a:ext>
            </a:extLst>
          </p:cNvPr>
          <p:cNvPicPr>
            <a:picLocks noChangeAspect="1"/>
          </p:cNvPicPr>
          <p:nvPr/>
        </p:nvPicPr>
        <p:blipFill>
          <a:blip r:embed="rId4"/>
          <a:stretch>
            <a:fillRect/>
          </a:stretch>
        </p:blipFill>
        <p:spPr>
          <a:xfrm>
            <a:off x="8442670" y="4669861"/>
            <a:ext cx="3421939" cy="1123429"/>
          </a:xfrm>
          <a:prstGeom prst="rect">
            <a:avLst/>
          </a:prstGeom>
        </p:spPr>
      </p:pic>
    </p:spTree>
    <p:extLst>
      <p:ext uri="{BB962C8B-B14F-4D97-AF65-F5344CB8AC3E}">
        <p14:creationId xmlns:p14="http://schemas.microsoft.com/office/powerpoint/2010/main" val="31053894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104DB14-A50B-0FA2-49B6-087897843165}"/>
              </a:ext>
            </a:extLst>
          </p:cNvPr>
          <p:cNvPicPr>
            <a:picLocks noChangeAspect="1"/>
          </p:cNvPicPr>
          <p:nvPr/>
        </p:nvPicPr>
        <p:blipFill>
          <a:blip r:embed="rId3"/>
          <a:stretch>
            <a:fillRect/>
          </a:stretch>
        </p:blipFill>
        <p:spPr>
          <a:xfrm>
            <a:off x="9667875" y="0"/>
            <a:ext cx="2524125" cy="828675"/>
          </a:xfrm>
          <a:prstGeom prst="rect">
            <a:avLst/>
          </a:prstGeom>
        </p:spPr>
      </p:pic>
      <p:pic>
        <p:nvPicPr>
          <p:cNvPr id="10" name="Picture 9" descr="A blue text on a white background&#10;&#10;Description automatically generated with medium confidence">
            <a:extLst>
              <a:ext uri="{FF2B5EF4-FFF2-40B4-BE49-F238E27FC236}">
                <a16:creationId xmlns:a16="http://schemas.microsoft.com/office/drawing/2014/main" id="{ECFC0495-9B5E-B9DE-8FFA-93F1EF28749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61832"/>
            <a:ext cx="2819794" cy="666843"/>
          </a:xfrm>
          <a:prstGeom prst="rect">
            <a:avLst/>
          </a:prstGeom>
        </p:spPr>
      </p:pic>
      <p:sp>
        <p:nvSpPr>
          <p:cNvPr id="3" name="TextBox 2">
            <a:extLst>
              <a:ext uri="{FF2B5EF4-FFF2-40B4-BE49-F238E27FC236}">
                <a16:creationId xmlns:a16="http://schemas.microsoft.com/office/drawing/2014/main" id="{379B6AF8-AB87-6246-6E7B-012F3066AED6}"/>
              </a:ext>
            </a:extLst>
          </p:cNvPr>
          <p:cNvSpPr txBox="1"/>
          <p:nvPr/>
        </p:nvSpPr>
        <p:spPr>
          <a:xfrm>
            <a:off x="5141704" y="2289562"/>
            <a:ext cx="6078522" cy="2269852"/>
          </a:xfrm>
          <a:prstGeom prst="rect">
            <a:avLst/>
          </a:prstGeom>
          <a:noFill/>
          <a:ln>
            <a:noFill/>
          </a:ln>
        </p:spPr>
        <p:txBody>
          <a:bodyPr wrap="square">
            <a:spAutoFit/>
          </a:bodyPr>
          <a:lstStyle/>
          <a:p>
            <a:pPr>
              <a:lnSpc>
                <a:spcPct val="150000"/>
              </a:lnSpc>
            </a:pPr>
            <a:r>
              <a:rPr lang="en-GB" sz="1600" b="0" i="1" dirty="0">
                <a:solidFill>
                  <a:srgbClr val="333333"/>
                </a:solidFill>
                <a:effectLst/>
                <a:latin typeface="Open Sans" panose="020B0606030504020204" pitchFamily="34" charset="0"/>
              </a:rPr>
              <a:t>One of the problems of taking things apart and seeing how they work - supposing you're trying to find out how a cat works--you take that cat apart to see how it works, what you've got in your hands is a non-working cat. The cat wasn't a sort of clunky mechanism that was susceptible to our available tools of analysis. </a:t>
            </a:r>
            <a:r>
              <a:rPr lang="en-GB" sz="1600" b="1" i="1" dirty="0">
                <a:solidFill>
                  <a:srgbClr val="333333"/>
                </a:solidFill>
                <a:effectLst/>
                <a:latin typeface="Open Sans" panose="020B0606030504020204" pitchFamily="34" charset="0"/>
              </a:rPr>
              <a:t>(Douglas Adams)</a:t>
            </a:r>
            <a:endParaRPr lang="en-GB" sz="1600" b="1" i="1" dirty="0"/>
          </a:p>
        </p:txBody>
      </p:sp>
      <p:sp>
        <p:nvSpPr>
          <p:cNvPr id="8" name="TextBox 7">
            <a:extLst>
              <a:ext uri="{FF2B5EF4-FFF2-40B4-BE49-F238E27FC236}">
                <a16:creationId xmlns:a16="http://schemas.microsoft.com/office/drawing/2014/main" id="{8552C5D7-28E4-0235-BD3F-92D477E36B7E}"/>
              </a:ext>
            </a:extLst>
          </p:cNvPr>
          <p:cNvSpPr txBox="1"/>
          <p:nvPr/>
        </p:nvSpPr>
        <p:spPr>
          <a:xfrm>
            <a:off x="2941766" y="429107"/>
            <a:ext cx="6748041" cy="1015663"/>
          </a:xfrm>
          <a:prstGeom prst="rect">
            <a:avLst/>
          </a:prstGeom>
          <a:noFill/>
        </p:spPr>
        <p:txBody>
          <a:bodyPr wrap="square" rtlCol="0">
            <a:spAutoFit/>
          </a:bodyPr>
          <a:lstStyle/>
          <a:p>
            <a:pPr algn="ctr"/>
            <a:r>
              <a:rPr lang="en-GB" sz="3600" u="sng" dirty="0">
                <a:latin typeface="Times New Roman" panose="02020603050405020304" pitchFamily="18" charset="0"/>
                <a:cs typeface="Times New Roman" panose="02020603050405020304" pitchFamily="18" charset="0"/>
              </a:rPr>
              <a:t>Reductionism v Holism </a:t>
            </a:r>
          </a:p>
          <a:p>
            <a:pPr algn="ctr"/>
            <a:endParaRPr lang="en-GB" sz="2400" b="1"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CB4C8A68-1BB6-C91F-119B-B0997ADAAD19}"/>
              </a:ext>
            </a:extLst>
          </p:cNvPr>
          <p:cNvPicPr>
            <a:picLocks noChangeAspect="1"/>
          </p:cNvPicPr>
          <p:nvPr/>
        </p:nvPicPr>
        <p:blipFill>
          <a:blip r:embed="rId5"/>
          <a:stretch>
            <a:fillRect/>
          </a:stretch>
        </p:blipFill>
        <p:spPr>
          <a:xfrm>
            <a:off x="566462" y="2126038"/>
            <a:ext cx="4155284" cy="4027336"/>
          </a:xfrm>
          <a:prstGeom prst="rect">
            <a:avLst/>
          </a:prstGeom>
        </p:spPr>
      </p:pic>
      <p:sp>
        <p:nvSpPr>
          <p:cNvPr id="5" name="TextBox 4">
            <a:extLst>
              <a:ext uri="{FF2B5EF4-FFF2-40B4-BE49-F238E27FC236}">
                <a16:creationId xmlns:a16="http://schemas.microsoft.com/office/drawing/2014/main" id="{4DCD412F-8376-B40D-CB1B-B58CFEC88D67}"/>
              </a:ext>
            </a:extLst>
          </p:cNvPr>
          <p:cNvSpPr txBox="1"/>
          <p:nvPr/>
        </p:nvSpPr>
        <p:spPr>
          <a:xfrm>
            <a:off x="5010290" y="1442587"/>
            <a:ext cx="6615248" cy="5463612"/>
          </a:xfrm>
          <a:prstGeom prst="rect">
            <a:avLst/>
          </a:prstGeom>
          <a:solidFill>
            <a:schemeClr val="bg1"/>
          </a:solidFill>
        </p:spPr>
        <p:txBody>
          <a:bodyPr wrap="square">
            <a:spAutoFit/>
          </a:bodyPr>
          <a:lstStyle/>
          <a:p>
            <a:pPr marL="285750" indent="-285750">
              <a:lnSpc>
                <a:spcPct val="107000"/>
              </a:lnSpc>
              <a:spcAft>
                <a:spcPts val="800"/>
              </a:spcAft>
              <a:buFont typeface="Wingdings" panose="05000000000000000000" pitchFamily="2" charset="2"/>
              <a:buChar char="Ø"/>
            </a:pPr>
            <a:r>
              <a:rPr lang="en-GB" sz="2000" b="0" i="0" dirty="0">
                <a:solidFill>
                  <a:srgbClr val="212121"/>
                </a:solidFill>
                <a:effectLst/>
                <a:latin typeface="Times New Roman" panose="02020603050405020304" pitchFamily="18" charset="0"/>
                <a:cs typeface="Times New Roman" panose="02020603050405020304" pitchFamily="18" charset="0"/>
              </a:rPr>
              <a:t>Reductionism may prevent scientists from recognizing important relationships between components or organisms in their natural settings, appreciating the evolutionary origins of processes and organisms</a:t>
            </a:r>
          </a:p>
          <a:p>
            <a:pPr marL="285750" indent="-285750">
              <a:lnSpc>
                <a:spcPct val="107000"/>
              </a:lnSpc>
              <a:spcAft>
                <a:spcPts val="800"/>
              </a:spcAft>
              <a:buFont typeface="Wingdings" panose="05000000000000000000" pitchFamily="2" charset="2"/>
              <a:buChar char="Ø"/>
            </a:pPr>
            <a:r>
              <a:rPr lang="en-GB" sz="2000" dirty="0">
                <a:effectLst/>
                <a:latin typeface="Times New Roman" panose="02020603050405020304" pitchFamily="18" charset="0"/>
                <a:ea typeface="Times New Roman" panose="02020603050405020304" pitchFamily="18" charset="0"/>
                <a:cs typeface="Times New Roman" panose="02020603050405020304" pitchFamily="18" charset="0"/>
              </a:rPr>
              <a:t>Scientists, for the most part, don’t know how to do holistic research. They are trained and rewarded for doing reductionistic science. Reductionistic studies generally don’t help solve sustainability problems because such studies are too narrowly focused, and humans are often not considered.</a:t>
            </a:r>
          </a:p>
          <a:p>
            <a:pPr marL="285750" indent="-285750">
              <a:lnSpc>
                <a:spcPct val="107000"/>
              </a:lnSpc>
              <a:spcAft>
                <a:spcPts val="800"/>
              </a:spcAft>
              <a:buFont typeface="Wingdings" panose="05000000000000000000" pitchFamily="2" charset="2"/>
              <a:buChar char="Ø"/>
            </a:pPr>
            <a:r>
              <a:rPr lang="en-GB" sz="2000" dirty="0">
                <a:effectLst/>
                <a:latin typeface="Times New Roman" panose="02020603050405020304" pitchFamily="18" charset="0"/>
                <a:ea typeface="Calibri" panose="020F0502020204030204" pitchFamily="34" charset="0"/>
                <a:cs typeface="Times New Roman" panose="02020603050405020304" pitchFamily="18" charset="0"/>
              </a:rPr>
              <a:t>Answering a reductionist question about a phenomenon that may contribute to sustainability may be helpful, but in the end, reductionism alone cannot answer sustainability questions.</a:t>
            </a:r>
          </a:p>
          <a:p>
            <a:pPr>
              <a:lnSpc>
                <a:spcPct val="107000"/>
              </a:lnSpc>
              <a:spcAft>
                <a:spcPts val="800"/>
              </a:spcAft>
            </a:pPr>
            <a:endParaRPr lang="en-GB" sz="1100" dirty="0">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8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 </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55604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104DB14-A50B-0FA2-49B6-087897843165}"/>
              </a:ext>
            </a:extLst>
          </p:cNvPr>
          <p:cNvPicPr>
            <a:picLocks noChangeAspect="1"/>
          </p:cNvPicPr>
          <p:nvPr/>
        </p:nvPicPr>
        <p:blipFill>
          <a:blip r:embed="rId3"/>
          <a:stretch>
            <a:fillRect/>
          </a:stretch>
        </p:blipFill>
        <p:spPr>
          <a:xfrm>
            <a:off x="9667875" y="0"/>
            <a:ext cx="2524125" cy="828675"/>
          </a:xfrm>
          <a:prstGeom prst="rect">
            <a:avLst/>
          </a:prstGeom>
        </p:spPr>
      </p:pic>
      <p:pic>
        <p:nvPicPr>
          <p:cNvPr id="10" name="Picture 9" descr="A blue text on a white background&#10;&#10;Description automatically generated with medium confidence">
            <a:extLst>
              <a:ext uri="{FF2B5EF4-FFF2-40B4-BE49-F238E27FC236}">
                <a16:creationId xmlns:a16="http://schemas.microsoft.com/office/drawing/2014/main" id="{ECFC0495-9B5E-B9DE-8FFA-93F1EF28749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61832"/>
            <a:ext cx="2819794" cy="666843"/>
          </a:xfrm>
          <a:prstGeom prst="rect">
            <a:avLst/>
          </a:prstGeom>
        </p:spPr>
      </p:pic>
      <p:sp>
        <p:nvSpPr>
          <p:cNvPr id="4" name="TextBox 3">
            <a:extLst>
              <a:ext uri="{FF2B5EF4-FFF2-40B4-BE49-F238E27FC236}">
                <a16:creationId xmlns:a16="http://schemas.microsoft.com/office/drawing/2014/main" id="{451E6DC8-2E20-36E5-583A-DFD24FDF78F3}"/>
              </a:ext>
            </a:extLst>
          </p:cNvPr>
          <p:cNvSpPr txBox="1"/>
          <p:nvPr/>
        </p:nvSpPr>
        <p:spPr>
          <a:xfrm>
            <a:off x="5086558" y="828675"/>
            <a:ext cx="7009514" cy="646331"/>
          </a:xfrm>
          <a:prstGeom prst="rect">
            <a:avLst/>
          </a:prstGeom>
          <a:noFill/>
        </p:spPr>
        <p:txBody>
          <a:bodyPr wrap="square" rtlCol="0">
            <a:spAutoFit/>
          </a:bodyPr>
          <a:lstStyle/>
          <a:p>
            <a:pPr algn="ctr"/>
            <a:r>
              <a:rPr lang="en-GB" sz="3600" u="sng" dirty="0">
                <a:latin typeface="Times New Roman" panose="02020603050405020304" pitchFamily="18" charset="0"/>
                <a:cs typeface="Times New Roman" panose="02020603050405020304" pitchFamily="18" charset="0"/>
              </a:rPr>
              <a:t>Holism</a:t>
            </a:r>
          </a:p>
        </p:txBody>
      </p:sp>
      <p:pic>
        <p:nvPicPr>
          <p:cNvPr id="8" name="Picture 7" descr="A picture containing outdoor, plant, tree, vegetation&#10;&#10;Description automatically generated">
            <a:extLst>
              <a:ext uri="{FF2B5EF4-FFF2-40B4-BE49-F238E27FC236}">
                <a16:creationId xmlns:a16="http://schemas.microsoft.com/office/drawing/2014/main" id="{7A641391-ADC6-5B64-E653-0D950297BB97}"/>
              </a:ext>
            </a:extLst>
          </p:cNvPr>
          <p:cNvPicPr>
            <a:picLocks noChangeAspect="1"/>
          </p:cNvPicPr>
          <p:nvPr/>
        </p:nvPicPr>
        <p:blipFill>
          <a:blip r:embed="rId5">
            <a:alphaModFix amt="97000"/>
            <a:extLst>
              <a:ext uri="{28A0092B-C50C-407E-A947-70E740481C1C}">
                <a14:useLocalDpi xmlns:a14="http://schemas.microsoft.com/office/drawing/2010/main" val="0"/>
              </a:ext>
            </a:extLst>
          </a:blip>
          <a:stretch>
            <a:fillRect/>
          </a:stretch>
        </p:blipFill>
        <p:spPr>
          <a:xfrm>
            <a:off x="1161668" y="1753336"/>
            <a:ext cx="11134165" cy="5104664"/>
          </a:xfrm>
          <a:prstGeom prst="rect">
            <a:avLst/>
          </a:prstGeom>
        </p:spPr>
      </p:pic>
      <p:sp>
        <p:nvSpPr>
          <p:cNvPr id="11" name="TextBox 10">
            <a:extLst>
              <a:ext uri="{FF2B5EF4-FFF2-40B4-BE49-F238E27FC236}">
                <a16:creationId xmlns:a16="http://schemas.microsoft.com/office/drawing/2014/main" id="{ACD60C08-493F-4090-5D3F-A4D251F4A397}"/>
              </a:ext>
            </a:extLst>
          </p:cNvPr>
          <p:cNvSpPr txBox="1"/>
          <p:nvPr/>
        </p:nvSpPr>
        <p:spPr>
          <a:xfrm>
            <a:off x="0" y="1250066"/>
            <a:ext cx="5463251" cy="6801862"/>
          </a:xfrm>
          <a:prstGeom prst="rect">
            <a:avLst/>
          </a:prstGeom>
          <a:solidFill>
            <a:schemeClr val="bg1"/>
          </a:solidFill>
        </p:spPr>
        <p:txBody>
          <a:bodyPr wrap="square">
            <a:spAutoFit/>
          </a:bodyPr>
          <a:lstStyle/>
          <a:p>
            <a:r>
              <a:rPr lang="en-GB" sz="2000" i="0" dirty="0">
                <a:effectLst/>
                <a:latin typeface="Times New Roman" panose="02020603050405020304" pitchFamily="18" charset="0"/>
                <a:cs typeface="Times New Roman" panose="02020603050405020304" pitchFamily="18" charset="0"/>
              </a:rPr>
              <a:t>Considers ecosystem properties from a “top down” view, and thus is more holistic in nature. </a:t>
            </a:r>
          </a:p>
          <a:p>
            <a:endParaRPr lang="en-GB" sz="2000" dirty="0">
              <a:latin typeface="Times New Roman" panose="02020603050405020304" pitchFamily="18" charset="0"/>
              <a:cs typeface="Times New Roman" panose="02020603050405020304" pitchFamily="18" charset="0"/>
            </a:endParaRPr>
          </a:p>
          <a:p>
            <a:r>
              <a:rPr lang="en-GB" sz="2000" i="0" dirty="0">
                <a:effectLst/>
                <a:latin typeface="Times New Roman" panose="02020603050405020304" pitchFamily="18" charset="0"/>
                <a:cs typeface="Times New Roman" panose="02020603050405020304" pitchFamily="18" charset="0"/>
              </a:rPr>
              <a:t>Does not simply attempt to </a:t>
            </a:r>
            <a:r>
              <a:rPr lang="en-GB" sz="2000" i="1" dirty="0">
                <a:effectLst/>
                <a:latin typeface="Times New Roman" panose="02020603050405020304" pitchFamily="18" charset="0"/>
                <a:cs typeface="Times New Roman" panose="02020603050405020304" pitchFamily="18" charset="0"/>
              </a:rPr>
              <a:t>prove</a:t>
            </a:r>
            <a:r>
              <a:rPr lang="en-GB" sz="2000" i="0" dirty="0">
                <a:effectLst/>
                <a:latin typeface="Times New Roman" panose="02020603050405020304" pitchFamily="18" charset="0"/>
                <a:cs typeface="Times New Roman" panose="02020603050405020304" pitchFamily="18" charset="0"/>
              </a:rPr>
              <a:t> the effect of an independent variable on a dependent variable. Instead, the objective is to see how an ecosystem responds under a variety of conditions that could occur at the study site, not just those that existed at the time of the study. </a:t>
            </a:r>
          </a:p>
          <a:p>
            <a:endParaRPr lang="en-GB" sz="2000" dirty="0">
              <a:latin typeface="Times New Roman" panose="02020603050405020304" pitchFamily="18" charset="0"/>
              <a:cs typeface="Times New Roman" panose="02020603050405020304" pitchFamily="18" charset="0"/>
            </a:endParaRPr>
          </a:p>
          <a:p>
            <a:r>
              <a:rPr lang="en-GB" sz="2000" i="0" dirty="0">
                <a:effectLst/>
                <a:latin typeface="Times New Roman" panose="02020603050405020304" pitchFamily="18" charset="0"/>
                <a:cs typeface="Times New Roman" panose="02020603050405020304" pitchFamily="18" charset="0"/>
              </a:rPr>
              <a:t>We experiment with the model, changing one variable at a time, to see how changing them affects the range of outcomes that could occur at the study site. It also tells you what variable affects the prediction most, and what research must be taken next to improve your understanding. It is didactic. Most important, it keeps the researcher focused on the question that prompted the study in the first place. </a:t>
            </a:r>
          </a:p>
          <a:p>
            <a:endParaRPr lang="en-GB" sz="2000" dirty="0">
              <a:latin typeface="Times New Roman" panose="02020603050405020304" pitchFamily="18" charset="0"/>
              <a:cs typeface="Times New Roman" panose="02020603050405020304" pitchFamily="18" charset="0"/>
            </a:endParaRPr>
          </a:p>
          <a:p>
            <a:endParaRPr lang="en-GB" dirty="0">
              <a:latin typeface="Times New Roman" panose="02020603050405020304" pitchFamily="18" charset="0"/>
              <a:cs typeface="Times New Roman" panose="02020603050405020304" pitchFamily="18" charset="0"/>
            </a:endParaRPr>
          </a:p>
          <a:p>
            <a:endParaRPr lang="en-GB" dirty="0">
              <a:latin typeface="Times New Roman" panose="020206030504050203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id="{758E7501-E175-4999-6E5C-740D309085EB}"/>
              </a:ext>
            </a:extLst>
          </p:cNvPr>
          <p:cNvSpPr txBox="1"/>
          <p:nvPr/>
        </p:nvSpPr>
        <p:spPr>
          <a:xfrm>
            <a:off x="9667875" y="6470382"/>
            <a:ext cx="2754587" cy="369332"/>
          </a:xfrm>
          <a:prstGeom prst="rect">
            <a:avLst/>
          </a:prstGeom>
          <a:noFill/>
        </p:spPr>
        <p:txBody>
          <a:bodyPr wrap="square" rtlCol="0">
            <a:spAutoFit/>
          </a:bodyPr>
          <a:lstStyle/>
          <a:p>
            <a:r>
              <a:rPr lang="en-GB" dirty="0">
                <a:solidFill>
                  <a:schemeClr val="bg1"/>
                </a:solidFill>
              </a:rPr>
              <a:t>Image credit P Lockhart</a:t>
            </a:r>
          </a:p>
        </p:txBody>
      </p:sp>
    </p:spTree>
    <p:extLst>
      <p:ext uri="{BB962C8B-B14F-4D97-AF65-F5344CB8AC3E}">
        <p14:creationId xmlns:p14="http://schemas.microsoft.com/office/powerpoint/2010/main" val="25362609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22000"/>
            <a:lum/>
          </a:blip>
          <a:srcRect/>
          <a:stretch>
            <a:fillRect t="-9000" b="-9000"/>
          </a:stretch>
        </a:blip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104DB14-A50B-0FA2-49B6-087897843165}"/>
              </a:ext>
            </a:extLst>
          </p:cNvPr>
          <p:cNvPicPr>
            <a:picLocks noChangeAspect="1"/>
          </p:cNvPicPr>
          <p:nvPr/>
        </p:nvPicPr>
        <p:blipFill>
          <a:blip r:embed="rId4"/>
          <a:stretch>
            <a:fillRect/>
          </a:stretch>
        </p:blipFill>
        <p:spPr>
          <a:xfrm>
            <a:off x="9667875" y="0"/>
            <a:ext cx="2524125" cy="828675"/>
          </a:xfrm>
          <a:prstGeom prst="rect">
            <a:avLst/>
          </a:prstGeom>
        </p:spPr>
      </p:pic>
      <p:pic>
        <p:nvPicPr>
          <p:cNvPr id="10" name="Picture 9" descr="A blue text on a white background&#10;&#10;Description automatically generated with medium confidence">
            <a:extLst>
              <a:ext uri="{FF2B5EF4-FFF2-40B4-BE49-F238E27FC236}">
                <a16:creationId xmlns:a16="http://schemas.microsoft.com/office/drawing/2014/main" id="{ECFC0495-9B5E-B9DE-8FFA-93F1EF28749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 y="15729"/>
            <a:ext cx="3437601" cy="812946"/>
          </a:xfrm>
          <a:prstGeom prst="rect">
            <a:avLst/>
          </a:prstGeom>
        </p:spPr>
      </p:pic>
      <p:sp>
        <p:nvSpPr>
          <p:cNvPr id="2" name="TextBox 1">
            <a:extLst>
              <a:ext uri="{FF2B5EF4-FFF2-40B4-BE49-F238E27FC236}">
                <a16:creationId xmlns:a16="http://schemas.microsoft.com/office/drawing/2014/main" id="{E308BAD9-A28F-7A5E-F5A2-0FDCCA61EA30}"/>
              </a:ext>
            </a:extLst>
          </p:cNvPr>
          <p:cNvSpPr txBox="1"/>
          <p:nvPr/>
        </p:nvSpPr>
        <p:spPr>
          <a:xfrm>
            <a:off x="3059595" y="349151"/>
            <a:ext cx="6072809" cy="584775"/>
          </a:xfrm>
          <a:prstGeom prst="rect">
            <a:avLst/>
          </a:prstGeom>
          <a:noFill/>
        </p:spPr>
        <p:txBody>
          <a:bodyPr wrap="square" rtlCol="0">
            <a:spAutoFit/>
          </a:bodyPr>
          <a:lstStyle/>
          <a:p>
            <a:pPr algn="ctr"/>
            <a:r>
              <a:rPr lang="en-GB" sz="3200" dirty="0"/>
              <a:t>The Human Factor</a:t>
            </a:r>
          </a:p>
        </p:txBody>
      </p:sp>
      <p:sp>
        <p:nvSpPr>
          <p:cNvPr id="8" name="TextBox 7">
            <a:extLst>
              <a:ext uri="{FF2B5EF4-FFF2-40B4-BE49-F238E27FC236}">
                <a16:creationId xmlns:a16="http://schemas.microsoft.com/office/drawing/2014/main" id="{B09D340A-C255-10D7-4B49-2D26B4935685}"/>
              </a:ext>
            </a:extLst>
          </p:cNvPr>
          <p:cNvSpPr txBox="1"/>
          <p:nvPr/>
        </p:nvSpPr>
        <p:spPr>
          <a:xfrm>
            <a:off x="3437600" y="0"/>
            <a:ext cx="6230275" cy="828675"/>
          </a:xfrm>
          <a:prstGeom prst="rect">
            <a:avLst/>
          </a:prstGeom>
          <a:solidFill>
            <a:schemeClr val="bg1"/>
          </a:solidFill>
        </p:spPr>
        <p:txBody>
          <a:bodyPr wrap="square" rtlCol="0">
            <a:spAutoFit/>
          </a:bodyPr>
          <a:lstStyle/>
          <a:p>
            <a:endParaRPr lang="en-GB" dirty="0"/>
          </a:p>
        </p:txBody>
      </p:sp>
      <p:sp>
        <p:nvSpPr>
          <p:cNvPr id="9" name="TextBox 8">
            <a:extLst>
              <a:ext uri="{FF2B5EF4-FFF2-40B4-BE49-F238E27FC236}">
                <a16:creationId xmlns:a16="http://schemas.microsoft.com/office/drawing/2014/main" id="{7A8E0FC8-12EA-E3A9-9ED5-252C62E33375}"/>
              </a:ext>
            </a:extLst>
          </p:cNvPr>
          <p:cNvSpPr txBox="1"/>
          <p:nvPr/>
        </p:nvSpPr>
        <p:spPr>
          <a:xfrm>
            <a:off x="4072493" y="173415"/>
            <a:ext cx="4214649" cy="646331"/>
          </a:xfrm>
          <a:prstGeom prst="rect">
            <a:avLst/>
          </a:prstGeom>
          <a:noFill/>
        </p:spPr>
        <p:txBody>
          <a:bodyPr wrap="square" rtlCol="0">
            <a:spAutoFit/>
          </a:bodyPr>
          <a:lstStyle/>
          <a:p>
            <a:pPr algn="ctr"/>
            <a:r>
              <a:rPr lang="en-GB" sz="3600" u="sng" dirty="0">
                <a:latin typeface="Times New Roman" panose="02020603050405020304" pitchFamily="18" charset="0"/>
                <a:cs typeface="Times New Roman" panose="02020603050405020304" pitchFamily="18" charset="0"/>
              </a:rPr>
              <a:t>The Human Factor</a:t>
            </a:r>
          </a:p>
        </p:txBody>
      </p:sp>
      <p:pic>
        <p:nvPicPr>
          <p:cNvPr id="5" name="Picture 4">
            <a:extLst>
              <a:ext uri="{FF2B5EF4-FFF2-40B4-BE49-F238E27FC236}">
                <a16:creationId xmlns:a16="http://schemas.microsoft.com/office/drawing/2014/main" id="{6A162B5E-B84E-639E-D0FC-FFC4E9A70227}"/>
              </a:ext>
            </a:extLst>
          </p:cNvPr>
          <p:cNvPicPr>
            <a:picLocks noChangeAspect="1"/>
          </p:cNvPicPr>
          <p:nvPr/>
        </p:nvPicPr>
        <p:blipFill>
          <a:blip r:embed="rId6"/>
          <a:stretch>
            <a:fillRect/>
          </a:stretch>
        </p:blipFill>
        <p:spPr>
          <a:xfrm>
            <a:off x="7438012" y="1856433"/>
            <a:ext cx="4644136" cy="4087167"/>
          </a:xfrm>
          <a:prstGeom prst="rect">
            <a:avLst/>
          </a:prstGeom>
        </p:spPr>
      </p:pic>
      <p:sp>
        <p:nvSpPr>
          <p:cNvPr id="7" name="TextBox 6">
            <a:extLst>
              <a:ext uri="{FF2B5EF4-FFF2-40B4-BE49-F238E27FC236}">
                <a16:creationId xmlns:a16="http://schemas.microsoft.com/office/drawing/2014/main" id="{E37E65E4-AA4C-A1AF-1065-880724C53585}"/>
              </a:ext>
            </a:extLst>
          </p:cNvPr>
          <p:cNvSpPr txBox="1"/>
          <p:nvPr/>
        </p:nvSpPr>
        <p:spPr>
          <a:xfrm>
            <a:off x="109852" y="1220031"/>
            <a:ext cx="7097772" cy="5632311"/>
          </a:xfrm>
          <a:prstGeom prst="rect">
            <a:avLst/>
          </a:prstGeom>
          <a:noFill/>
        </p:spPr>
        <p:txBody>
          <a:bodyPr wrap="square" rtlCol="0">
            <a:spAutoFit/>
          </a:bodyPr>
          <a:lstStyle/>
          <a:p>
            <a:pPr marL="285750" indent="-285750">
              <a:buFont typeface="Wingdings" panose="05000000000000000000" pitchFamily="2" charset="2"/>
              <a:buChar char="Ø"/>
            </a:pPr>
            <a:r>
              <a:rPr lang="en-GB" sz="20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Rider behaviours </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are arguably the most important determinant of the ecological impact of trail use and therefore need to be fully understood in order to progress the discourse of sustainable trails</a:t>
            </a:r>
          </a:p>
          <a:p>
            <a:pPr marL="285750" indent="-285750">
              <a:buFont typeface="Wingdings" panose="05000000000000000000" pitchFamily="2" charset="2"/>
              <a:buChar char="Ø"/>
            </a:pPr>
            <a:endParaRPr lang="en-GB" sz="2000" dirty="0">
              <a:solidFill>
                <a:srgbClr val="000000"/>
              </a:solidFill>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en-GB" sz="20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Unauthorised trail building </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has always been part of mountain bike culture but with growing numbers of riders the potential for negative impacts increases.</a:t>
            </a:r>
          </a:p>
          <a:p>
            <a:pPr marL="285750" indent="-285750">
              <a:buFont typeface="Wingdings" panose="05000000000000000000" pitchFamily="2" charset="2"/>
              <a:buChar char="Ø"/>
            </a:pPr>
            <a:endParaRPr lang="en-GB" sz="2000" dirty="0">
              <a:solidFill>
                <a:srgbClr val="000000"/>
              </a:solidFill>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While purpose-built trail centres and bike parks can divert mountain bikers away from more sensitive areas thereby protecting ecosystems and reducing conflict (Taylor and Sand, 2021) they </a:t>
            </a:r>
            <a:r>
              <a:rPr lang="en-GB" sz="20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may not satisfy all riders’ appetite for natural technical trails</a:t>
            </a:r>
            <a:r>
              <a:rPr lang="en-GB" sz="2000" dirty="0">
                <a:solidFill>
                  <a:srgbClr val="FF0000"/>
                </a:solidFill>
                <a:effectLst/>
                <a:latin typeface="Times New Roman" panose="02020603050405020304" pitchFamily="18" charset="0"/>
                <a:ea typeface="Calibri" panose="020F0502020204030204" pitchFamily="34" charset="0"/>
              </a:rPr>
              <a:t>. </a:t>
            </a:r>
          </a:p>
          <a:p>
            <a:pPr marL="285750" indent="-285750">
              <a:buFont typeface="Wingdings" panose="05000000000000000000" pitchFamily="2" charset="2"/>
              <a:buChar char="Ø"/>
            </a:pPr>
            <a:endParaRPr lang="en-GB" sz="2000" dirty="0">
              <a:solidFill>
                <a:srgbClr val="000000"/>
              </a:solidFill>
              <a:latin typeface="Times New Roman" panose="02020603050405020304" pitchFamily="18" charset="0"/>
            </a:endParaRPr>
          </a:p>
          <a:p>
            <a:pPr marL="285750" indent="-285750">
              <a:buFont typeface="Wingdings" panose="05000000000000000000" pitchFamily="2" charset="2"/>
              <a:buChar char="Ø"/>
            </a:pPr>
            <a:r>
              <a:rPr lang="en-GB" sz="2000" u="none" strike="noStrike" dirty="0">
                <a:solidFill>
                  <a:srgbClr val="000000"/>
                </a:solidFill>
                <a:effectLst/>
                <a:latin typeface="Times New Roman" panose="02020603050405020304" pitchFamily="18" charset="0"/>
                <a:ea typeface="Calibri" panose="020F0502020204030204" pitchFamily="34" charset="0"/>
              </a:rPr>
              <a:t>The proliferation of unauthorised trail building during the Covid Pandemic supports the notion that </a:t>
            </a:r>
            <a:r>
              <a:rPr lang="en-GB" sz="2000" u="none" strike="noStrike" dirty="0">
                <a:solidFill>
                  <a:srgbClr val="FF0000"/>
                </a:solidFill>
                <a:effectLst/>
                <a:latin typeface="Times New Roman" panose="02020603050405020304" pitchFamily="18" charset="0"/>
                <a:ea typeface="Calibri" panose="020F0502020204030204" pitchFamily="34" charset="0"/>
              </a:rPr>
              <a:t>mountain bikers desire certain types of trails and will create them where they don’t currently exist. </a:t>
            </a:r>
            <a:endParaRPr lang="en-GB" sz="2000" dirty="0">
              <a:solidFill>
                <a:srgbClr val="FF0000"/>
              </a:solidFill>
            </a:endParaRPr>
          </a:p>
        </p:txBody>
      </p:sp>
    </p:spTree>
    <p:extLst>
      <p:ext uri="{BB962C8B-B14F-4D97-AF65-F5344CB8AC3E}">
        <p14:creationId xmlns:p14="http://schemas.microsoft.com/office/powerpoint/2010/main" val="17940086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104DB14-A50B-0FA2-49B6-087897843165}"/>
              </a:ext>
            </a:extLst>
          </p:cNvPr>
          <p:cNvPicPr>
            <a:picLocks noChangeAspect="1"/>
          </p:cNvPicPr>
          <p:nvPr/>
        </p:nvPicPr>
        <p:blipFill>
          <a:blip r:embed="rId3"/>
          <a:stretch>
            <a:fillRect/>
          </a:stretch>
        </p:blipFill>
        <p:spPr>
          <a:xfrm>
            <a:off x="9667875" y="0"/>
            <a:ext cx="2524125" cy="828675"/>
          </a:xfrm>
          <a:prstGeom prst="rect">
            <a:avLst/>
          </a:prstGeom>
        </p:spPr>
      </p:pic>
      <p:pic>
        <p:nvPicPr>
          <p:cNvPr id="10" name="Picture 9" descr="A blue text on a white background&#10;&#10;Description automatically generated with medium confidence">
            <a:extLst>
              <a:ext uri="{FF2B5EF4-FFF2-40B4-BE49-F238E27FC236}">
                <a16:creationId xmlns:a16="http://schemas.microsoft.com/office/drawing/2014/main" id="{ECFC0495-9B5E-B9DE-8FFA-93F1EF28749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61832"/>
            <a:ext cx="2819794" cy="666843"/>
          </a:xfrm>
          <a:prstGeom prst="rect">
            <a:avLst/>
          </a:prstGeom>
        </p:spPr>
      </p:pic>
      <p:cxnSp>
        <p:nvCxnSpPr>
          <p:cNvPr id="7" name="Straight Connector 6">
            <a:extLst>
              <a:ext uri="{FF2B5EF4-FFF2-40B4-BE49-F238E27FC236}">
                <a16:creationId xmlns:a16="http://schemas.microsoft.com/office/drawing/2014/main" id="{3978EB1A-8BC8-FFF6-EBA8-09C673DCB1AE}"/>
              </a:ext>
            </a:extLst>
          </p:cNvPr>
          <p:cNvCxnSpPr>
            <a:cxnSpLocks/>
          </p:cNvCxnSpPr>
          <p:nvPr/>
        </p:nvCxnSpPr>
        <p:spPr>
          <a:xfrm>
            <a:off x="1312270" y="2037144"/>
            <a:ext cx="48697" cy="3619377"/>
          </a:xfrm>
          <a:prstGeom prst="line">
            <a:avLst/>
          </a:prstGeom>
          <a:ln w="50800">
            <a:headEnd type="arrow"/>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F85476E1-0A2D-47CD-EC36-F45BAD0D7D08}"/>
              </a:ext>
            </a:extLst>
          </p:cNvPr>
          <p:cNvCxnSpPr>
            <a:cxnSpLocks/>
          </p:cNvCxnSpPr>
          <p:nvPr/>
        </p:nvCxnSpPr>
        <p:spPr>
          <a:xfrm>
            <a:off x="1360967" y="5656521"/>
            <a:ext cx="5108072" cy="0"/>
          </a:xfrm>
          <a:prstGeom prst="line">
            <a:avLst/>
          </a:prstGeom>
          <a:ln w="50800">
            <a:tailEnd type="arrow"/>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A9A80B9D-7531-8E8D-EEB5-470FB2704ABE}"/>
              </a:ext>
            </a:extLst>
          </p:cNvPr>
          <p:cNvSpPr txBox="1"/>
          <p:nvPr/>
        </p:nvSpPr>
        <p:spPr>
          <a:xfrm>
            <a:off x="2711302" y="5858540"/>
            <a:ext cx="1275907" cy="400110"/>
          </a:xfrm>
          <a:prstGeom prst="rect">
            <a:avLst/>
          </a:prstGeom>
          <a:noFill/>
        </p:spPr>
        <p:txBody>
          <a:bodyPr wrap="square" rtlCol="0">
            <a:spAutoFit/>
          </a:bodyPr>
          <a:lstStyle/>
          <a:p>
            <a:pPr algn="ctr"/>
            <a:r>
              <a:rPr lang="en-GB" sz="2000" dirty="0">
                <a:latin typeface="Times New Roman" panose="02020603050405020304" pitchFamily="18" charset="0"/>
                <a:cs typeface="Times New Roman" panose="02020603050405020304" pitchFamily="18" charset="0"/>
              </a:rPr>
              <a:t>Time</a:t>
            </a:r>
          </a:p>
        </p:txBody>
      </p:sp>
      <p:sp>
        <p:nvSpPr>
          <p:cNvPr id="12" name="TextBox 11">
            <a:extLst>
              <a:ext uri="{FF2B5EF4-FFF2-40B4-BE49-F238E27FC236}">
                <a16:creationId xmlns:a16="http://schemas.microsoft.com/office/drawing/2014/main" id="{4CC2A0A1-AE98-0422-D5F7-75244125D92A}"/>
              </a:ext>
            </a:extLst>
          </p:cNvPr>
          <p:cNvSpPr txBox="1"/>
          <p:nvPr/>
        </p:nvSpPr>
        <p:spPr>
          <a:xfrm>
            <a:off x="710576" y="2914813"/>
            <a:ext cx="492443" cy="1839433"/>
          </a:xfrm>
          <a:prstGeom prst="rect">
            <a:avLst/>
          </a:prstGeom>
          <a:noFill/>
        </p:spPr>
        <p:txBody>
          <a:bodyPr vert="vert270" wrap="square" rtlCol="0">
            <a:spAutoFit/>
          </a:bodyPr>
          <a:lstStyle/>
          <a:p>
            <a:r>
              <a:rPr lang="en-GB" sz="2000" dirty="0">
                <a:latin typeface="Times New Roman" panose="02020603050405020304" pitchFamily="18" charset="0"/>
                <a:cs typeface="Times New Roman" panose="02020603050405020304" pitchFamily="18" charset="0"/>
              </a:rPr>
              <a:t>Health of planet</a:t>
            </a:r>
          </a:p>
        </p:txBody>
      </p:sp>
      <mc:AlternateContent xmlns:mc="http://schemas.openxmlformats.org/markup-compatibility/2006" xmlns:p14="http://schemas.microsoft.com/office/powerpoint/2010/main">
        <mc:Choice Requires="p14">
          <p:contentPart p14:bwMode="auto" r:id="rId5">
            <p14:nvContentPartPr>
              <p14:cNvPr id="13" name="Ink 12">
                <a:extLst>
                  <a:ext uri="{FF2B5EF4-FFF2-40B4-BE49-F238E27FC236}">
                    <a16:creationId xmlns:a16="http://schemas.microsoft.com/office/drawing/2014/main" id="{0D48EC18-5F8A-9962-EF4B-58D5FBB08744}"/>
                  </a:ext>
                </a:extLst>
              </p14:cNvPr>
              <p14:cNvContentPartPr/>
              <p14:nvPr/>
            </p14:nvContentPartPr>
            <p14:xfrm>
              <a:off x="1514417" y="2524540"/>
              <a:ext cx="1803961" cy="2114908"/>
            </p14:xfrm>
          </p:contentPart>
        </mc:Choice>
        <mc:Fallback xmlns="">
          <p:pic>
            <p:nvPicPr>
              <p:cNvPr id="13" name="Ink 12">
                <a:extLst>
                  <a:ext uri="{FF2B5EF4-FFF2-40B4-BE49-F238E27FC236}">
                    <a16:creationId xmlns:a16="http://schemas.microsoft.com/office/drawing/2014/main" id="{0D48EC18-5F8A-9962-EF4B-58D5FBB08744}"/>
                  </a:ext>
                </a:extLst>
              </p:cNvPr>
              <p:cNvPicPr/>
              <p:nvPr/>
            </p:nvPicPr>
            <p:blipFill>
              <a:blip r:embed="rId6"/>
              <a:stretch>
                <a:fillRect/>
              </a:stretch>
            </p:blipFill>
            <p:spPr>
              <a:xfrm>
                <a:off x="1503257" y="2513380"/>
                <a:ext cx="1825921" cy="2136867"/>
              </a:xfrm>
              <a:prstGeom prst="rect">
                <a:avLst/>
              </a:prstGeom>
            </p:spPr>
          </p:pic>
        </mc:Fallback>
      </mc:AlternateContent>
      <p:cxnSp>
        <p:nvCxnSpPr>
          <p:cNvPr id="21" name="Straight Arrow Connector 20">
            <a:extLst>
              <a:ext uri="{FF2B5EF4-FFF2-40B4-BE49-F238E27FC236}">
                <a16:creationId xmlns:a16="http://schemas.microsoft.com/office/drawing/2014/main" id="{93F9C940-C29A-1E6E-CDCA-CB0F35E0AD6F}"/>
              </a:ext>
            </a:extLst>
          </p:cNvPr>
          <p:cNvCxnSpPr>
            <a:cxnSpLocks/>
          </p:cNvCxnSpPr>
          <p:nvPr/>
        </p:nvCxnSpPr>
        <p:spPr>
          <a:xfrm flipV="1">
            <a:off x="3695144" y="4754246"/>
            <a:ext cx="2959141" cy="1172"/>
          </a:xfrm>
          <a:prstGeom prst="straightConnector1">
            <a:avLst/>
          </a:prstGeom>
          <a:ln w="22225" cap="flat" cmpd="sng" algn="ctr">
            <a:solidFill>
              <a:srgbClr val="C00000"/>
            </a:solidFill>
            <a:prstDash val="dash"/>
            <a:round/>
            <a:headEnd type="none" w="med" len="med"/>
            <a:tailEnd type="triangle" w="lg" len="lg"/>
          </a:ln>
        </p:spPr>
        <p:style>
          <a:lnRef idx="0">
            <a:scrgbClr r="0" g="0" b="0"/>
          </a:lnRef>
          <a:fillRef idx="0">
            <a:scrgbClr r="0" g="0" b="0"/>
          </a:fillRef>
          <a:effectRef idx="0">
            <a:scrgbClr r="0" g="0" b="0"/>
          </a:effectRef>
          <a:fontRef idx="minor">
            <a:schemeClr val="tx1"/>
          </a:fontRef>
        </p:style>
      </p:cxnSp>
      <p:cxnSp>
        <p:nvCxnSpPr>
          <p:cNvPr id="23" name="Straight Arrow Connector 22">
            <a:extLst>
              <a:ext uri="{FF2B5EF4-FFF2-40B4-BE49-F238E27FC236}">
                <a16:creationId xmlns:a16="http://schemas.microsoft.com/office/drawing/2014/main" id="{175DDD1A-4EB7-D85E-11B7-42E4C12707CE}"/>
              </a:ext>
            </a:extLst>
          </p:cNvPr>
          <p:cNvCxnSpPr>
            <a:cxnSpLocks/>
          </p:cNvCxnSpPr>
          <p:nvPr/>
        </p:nvCxnSpPr>
        <p:spPr>
          <a:xfrm flipV="1">
            <a:off x="3581555" y="2938553"/>
            <a:ext cx="1449829" cy="1539018"/>
          </a:xfrm>
          <a:prstGeom prst="straightConnector1">
            <a:avLst/>
          </a:prstGeom>
          <a:ln w="22225">
            <a:solidFill>
              <a:srgbClr val="00B050"/>
            </a:solidFill>
            <a:prstDash val="sysDash"/>
            <a:tailEnd type="triangle" w="lg" len="lg"/>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B6FF727C-907E-E3F4-10E7-125F95C9FF2D}"/>
              </a:ext>
            </a:extLst>
          </p:cNvPr>
          <p:cNvSpPr txBox="1"/>
          <p:nvPr/>
        </p:nvSpPr>
        <p:spPr>
          <a:xfrm>
            <a:off x="3943090" y="4831575"/>
            <a:ext cx="1590500" cy="400110"/>
          </a:xfrm>
          <a:prstGeom prst="rect">
            <a:avLst/>
          </a:prstGeom>
          <a:noFill/>
        </p:spPr>
        <p:txBody>
          <a:bodyPr wrap="none" rtlCol="0">
            <a:spAutoFit/>
          </a:bodyPr>
          <a:lstStyle/>
          <a:p>
            <a:r>
              <a:rPr lang="en-GB" sz="2000" dirty="0">
                <a:solidFill>
                  <a:srgbClr val="C00000"/>
                </a:solidFill>
                <a:latin typeface="Times New Roman" panose="02020603050405020304" pitchFamily="18" charset="0"/>
                <a:cs typeface="Times New Roman" panose="02020603050405020304" pitchFamily="18" charset="0"/>
              </a:rPr>
              <a:t>Sustainability</a:t>
            </a:r>
          </a:p>
        </p:txBody>
      </p:sp>
      <p:sp>
        <p:nvSpPr>
          <p:cNvPr id="25" name="TextBox 24">
            <a:extLst>
              <a:ext uri="{FF2B5EF4-FFF2-40B4-BE49-F238E27FC236}">
                <a16:creationId xmlns:a16="http://schemas.microsoft.com/office/drawing/2014/main" id="{56B518C9-8F53-A819-13CC-F38618DA6922}"/>
              </a:ext>
            </a:extLst>
          </p:cNvPr>
          <p:cNvSpPr txBox="1"/>
          <p:nvPr/>
        </p:nvSpPr>
        <p:spPr>
          <a:xfrm rot="18727958">
            <a:off x="3256134" y="3279105"/>
            <a:ext cx="1550424" cy="400110"/>
          </a:xfrm>
          <a:prstGeom prst="rect">
            <a:avLst/>
          </a:prstGeom>
          <a:noFill/>
        </p:spPr>
        <p:txBody>
          <a:bodyPr wrap="none" rtlCol="0">
            <a:spAutoFit/>
          </a:bodyPr>
          <a:lstStyle/>
          <a:p>
            <a:r>
              <a:rPr lang="en-GB" sz="2000" dirty="0">
                <a:solidFill>
                  <a:schemeClr val="accent6">
                    <a:lumMod val="75000"/>
                  </a:schemeClr>
                </a:solidFill>
                <a:latin typeface="Times New Roman" panose="02020603050405020304" pitchFamily="18" charset="0"/>
                <a:cs typeface="Times New Roman" panose="02020603050405020304" pitchFamily="18" charset="0"/>
              </a:rPr>
              <a:t>Regeneration</a:t>
            </a:r>
          </a:p>
        </p:txBody>
      </p:sp>
      <p:sp>
        <p:nvSpPr>
          <p:cNvPr id="26" name="Oval 25">
            <a:extLst>
              <a:ext uri="{FF2B5EF4-FFF2-40B4-BE49-F238E27FC236}">
                <a16:creationId xmlns:a16="http://schemas.microsoft.com/office/drawing/2014/main" id="{9F590752-528A-D9C4-C398-3C2DEAE9BAFF}"/>
              </a:ext>
            </a:extLst>
          </p:cNvPr>
          <p:cNvSpPr/>
          <p:nvPr/>
        </p:nvSpPr>
        <p:spPr>
          <a:xfrm>
            <a:off x="3277141" y="4564731"/>
            <a:ext cx="362937" cy="37903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Oval 26">
            <a:extLst>
              <a:ext uri="{FF2B5EF4-FFF2-40B4-BE49-F238E27FC236}">
                <a16:creationId xmlns:a16="http://schemas.microsoft.com/office/drawing/2014/main" id="{DC14BE41-31CB-6431-BF15-B12FF43FEB07}"/>
              </a:ext>
            </a:extLst>
          </p:cNvPr>
          <p:cNvSpPr/>
          <p:nvPr/>
        </p:nvSpPr>
        <p:spPr>
          <a:xfrm>
            <a:off x="5020672" y="2610700"/>
            <a:ext cx="362937" cy="37903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9" name="Straight Arrow Connector 28">
            <a:extLst>
              <a:ext uri="{FF2B5EF4-FFF2-40B4-BE49-F238E27FC236}">
                <a16:creationId xmlns:a16="http://schemas.microsoft.com/office/drawing/2014/main" id="{86455CB8-3AAB-84B4-1AA7-720E148B4CE8}"/>
              </a:ext>
            </a:extLst>
          </p:cNvPr>
          <p:cNvCxnSpPr>
            <a:cxnSpLocks/>
            <a:stCxn id="27" idx="6"/>
          </p:cNvCxnSpPr>
          <p:nvPr/>
        </p:nvCxnSpPr>
        <p:spPr>
          <a:xfrm>
            <a:off x="5383609" y="2800216"/>
            <a:ext cx="1369910" cy="2914"/>
          </a:xfrm>
          <a:prstGeom prst="straightConnector1">
            <a:avLst/>
          </a:prstGeom>
          <a:ln w="22225">
            <a:solidFill>
              <a:srgbClr val="00B050"/>
            </a:solidFill>
            <a:prstDash val="sysDash"/>
            <a:tailEnd type="triangle" w="lg" len="lg"/>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B885E4DB-91A3-57FF-6778-01E49EBCC647}"/>
              </a:ext>
            </a:extLst>
          </p:cNvPr>
          <p:cNvSpPr txBox="1"/>
          <p:nvPr/>
        </p:nvSpPr>
        <p:spPr>
          <a:xfrm rot="3118031">
            <a:off x="1394848" y="3610325"/>
            <a:ext cx="1654095" cy="400110"/>
          </a:xfrm>
          <a:prstGeom prst="rect">
            <a:avLst/>
          </a:prstGeom>
          <a:noFill/>
        </p:spPr>
        <p:txBody>
          <a:bodyPr wrap="square" rtlCol="0">
            <a:spAutoFit/>
          </a:bodyPr>
          <a:lstStyle/>
          <a:p>
            <a:r>
              <a:rPr lang="en-GB" sz="2000" dirty="0">
                <a:latin typeface="Times New Roman" panose="02020603050405020304" pitchFamily="18" charset="0"/>
                <a:cs typeface="Times New Roman" panose="02020603050405020304" pitchFamily="18" charset="0"/>
              </a:rPr>
              <a:t>Degeneration</a:t>
            </a:r>
          </a:p>
        </p:txBody>
      </p:sp>
      <p:sp>
        <p:nvSpPr>
          <p:cNvPr id="31" name="TextBox 30">
            <a:extLst>
              <a:ext uri="{FF2B5EF4-FFF2-40B4-BE49-F238E27FC236}">
                <a16:creationId xmlns:a16="http://schemas.microsoft.com/office/drawing/2014/main" id="{9CFE3914-76FD-A6E6-9398-9B5C91115077}"/>
              </a:ext>
            </a:extLst>
          </p:cNvPr>
          <p:cNvSpPr txBox="1"/>
          <p:nvPr/>
        </p:nvSpPr>
        <p:spPr>
          <a:xfrm>
            <a:off x="5566164" y="2270031"/>
            <a:ext cx="1364774" cy="400110"/>
          </a:xfrm>
          <a:prstGeom prst="rect">
            <a:avLst/>
          </a:prstGeom>
          <a:noFill/>
        </p:spPr>
        <p:txBody>
          <a:bodyPr wrap="square" rtlCol="0">
            <a:spAutoFit/>
          </a:bodyPr>
          <a:lstStyle/>
          <a:p>
            <a:r>
              <a:rPr lang="en-GB" sz="2000" dirty="0">
                <a:solidFill>
                  <a:schemeClr val="accent6">
                    <a:lumMod val="75000"/>
                  </a:schemeClr>
                </a:solidFill>
                <a:latin typeface="Times New Roman" panose="02020603050405020304" pitchFamily="18" charset="0"/>
                <a:cs typeface="Times New Roman" panose="02020603050405020304" pitchFamily="18" charset="0"/>
              </a:rPr>
              <a:t>Resilience</a:t>
            </a:r>
          </a:p>
        </p:txBody>
      </p:sp>
      <p:sp>
        <p:nvSpPr>
          <p:cNvPr id="2" name="TextBox 1">
            <a:extLst>
              <a:ext uri="{FF2B5EF4-FFF2-40B4-BE49-F238E27FC236}">
                <a16:creationId xmlns:a16="http://schemas.microsoft.com/office/drawing/2014/main" id="{473CF1FF-AC70-E418-812B-DD27836A2945}"/>
              </a:ext>
            </a:extLst>
          </p:cNvPr>
          <p:cNvSpPr txBox="1"/>
          <p:nvPr/>
        </p:nvSpPr>
        <p:spPr>
          <a:xfrm>
            <a:off x="2435998" y="725023"/>
            <a:ext cx="7861831" cy="646331"/>
          </a:xfrm>
          <a:prstGeom prst="rect">
            <a:avLst/>
          </a:prstGeom>
          <a:noFill/>
        </p:spPr>
        <p:txBody>
          <a:bodyPr wrap="square" rtlCol="0">
            <a:spAutoFit/>
          </a:bodyPr>
          <a:lstStyle/>
          <a:p>
            <a:r>
              <a:rPr lang="en-GB" sz="3600" u="sng" dirty="0">
                <a:latin typeface="Times New Roman" panose="02020603050405020304" pitchFamily="18" charset="0"/>
                <a:cs typeface="Times New Roman" panose="02020603050405020304" pitchFamily="18" charset="0"/>
              </a:rPr>
              <a:t>Regenerative – The new sustainable?</a:t>
            </a:r>
          </a:p>
        </p:txBody>
      </p:sp>
      <p:sp>
        <p:nvSpPr>
          <p:cNvPr id="5" name="TextBox 4">
            <a:extLst>
              <a:ext uri="{FF2B5EF4-FFF2-40B4-BE49-F238E27FC236}">
                <a16:creationId xmlns:a16="http://schemas.microsoft.com/office/drawing/2014/main" id="{F8AB81CC-A702-3571-C2A9-ACD8441C9E21}"/>
              </a:ext>
            </a:extLst>
          </p:cNvPr>
          <p:cNvSpPr txBox="1"/>
          <p:nvPr/>
        </p:nvSpPr>
        <p:spPr>
          <a:xfrm>
            <a:off x="7845275" y="2541867"/>
            <a:ext cx="4149549" cy="2585323"/>
          </a:xfrm>
          <a:prstGeom prst="rect">
            <a:avLst/>
          </a:prstGeom>
          <a:noFill/>
          <a:ln>
            <a:solidFill>
              <a:srgbClr val="000000"/>
            </a:solidFill>
          </a:ln>
        </p:spPr>
        <p:txBody>
          <a:bodyPr wrap="square" rtlCol="0">
            <a:spAutoFit/>
          </a:bodyPr>
          <a:lstStyle/>
          <a:p>
            <a:r>
              <a:rPr lang="en-GB" b="1" dirty="0">
                <a:latin typeface="Times New Roman" panose="02020603050405020304" pitchFamily="18" charset="0"/>
                <a:cs typeface="Times New Roman" panose="02020603050405020304" pitchFamily="18" charset="0"/>
              </a:rPr>
              <a:t>Contemporary Sustainability </a:t>
            </a:r>
            <a:r>
              <a:rPr lang="en-GB" dirty="0">
                <a:latin typeface="Times New Roman" panose="02020603050405020304" pitchFamily="18" charset="0"/>
                <a:cs typeface="Times New Roman" panose="02020603050405020304" pitchFamily="18" charset="0"/>
              </a:rPr>
              <a:t>– aims to maintain the status quo through mitigation. Prevent further degeneration.</a:t>
            </a:r>
          </a:p>
          <a:p>
            <a:endParaRPr lang="en-GB" dirty="0">
              <a:latin typeface="Times New Roman" panose="02020603050405020304" pitchFamily="18" charset="0"/>
              <a:cs typeface="Times New Roman" panose="02020603050405020304" pitchFamily="18" charset="0"/>
            </a:endParaRPr>
          </a:p>
          <a:p>
            <a:r>
              <a:rPr lang="en-GB" b="1" dirty="0">
                <a:latin typeface="Times New Roman" panose="02020603050405020304" pitchFamily="18" charset="0"/>
                <a:cs typeface="Times New Roman" panose="02020603050405020304" pitchFamily="18" charset="0"/>
              </a:rPr>
              <a:t>Regenerative Sustainability </a:t>
            </a:r>
            <a:r>
              <a:rPr lang="en-GB" dirty="0">
                <a:latin typeface="Times New Roman" panose="02020603050405020304" pitchFamily="18" charset="0"/>
                <a:cs typeface="Times New Roman" panose="02020603050405020304" pitchFamily="18" charset="0"/>
              </a:rPr>
              <a:t>– aims to manifest thriving and flourishing living systems.   </a:t>
            </a:r>
          </a:p>
          <a:p>
            <a:endParaRPr lang="en-GB" dirty="0"/>
          </a:p>
          <a:p>
            <a:endParaRPr lang="en-GB" dirty="0"/>
          </a:p>
        </p:txBody>
      </p:sp>
    </p:spTree>
    <p:extLst>
      <p:ext uri="{BB962C8B-B14F-4D97-AF65-F5344CB8AC3E}">
        <p14:creationId xmlns:p14="http://schemas.microsoft.com/office/powerpoint/2010/main" val="31453815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104DB14-A50B-0FA2-49B6-087897843165}"/>
              </a:ext>
            </a:extLst>
          </p:cNvPr>
          <p:cNvPicPr>
            <a:picLocks noChangeAspect="1"/>
          </p:cNvPicPr>
          <p:nvPr/>
        </p:nvPicPr>
        <p:blipFill>
          <a:blip r:embed="rId3"/>
          <a:stretch>
            <a:fillRect/>
          </a:stretch>
        </p:blipFill>
        <p:spPr>
          <a:xfrm>
            <a:off x="9667875" y="0"/>
            <a:ext cx="2524125" cy="828675"/>
          </a:xfrm>
          <a:prstGeom prst="rect">
            <a:avLst/>
          </a:prstGeom>
        </p:spPr>
      </p:pic>
      <p:pic>
        <p:nvPicPr>
          <p:cNvPr id="10" name="Picture 9" descr="A blue text on a white background&#10;&#10;Description automatically generated with medium confidence">
            <a:extLst>
              <a:ext uri="{FF2B5EF4-FFF2-40B4-BE49-F238E27FC236}">
                <a16:creationId xmlns:a16="http://schemas.microsoft.com/office/drawing/2014/main" id="{ECFC0495-9B5E-B9DE-8FFA-93F1EF28749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61832"/>
            <a:ext cx="2819794" cy="666843"/>
          </a:xfrm>
          <a:prstGeom prst="rect">
            <a:avLst/>
          </a:prstGeom>
        </p:spPr>
      </p:pic>
      <p:sp>
        <p:nvSpPr>
          <p:cNvPr id="2" name="TextBox 1">
            <a:extLst>
              <a:ext uri="{FF2B5EF4-FFF2-40B4-BE49-F238E27FC236}">
                <a16:creationId xmlns:a16="http://schemas.microsoft.com/office/drawing/2014/main" id="{ACFADC34-A789-C60F-41E7-5C495C3D68BD}"/>
              </a:ext>
            </a:extLst>
          </p:cNvPr>
          <p:cNvSpPr txBox="1"/>
          <p:nvPr/>
        </p:nvSpPr>
        <p:spPr>
          <a:xfrm>
            <a:off x="2987219" y="386250"/>
            <a:ext cx="6896910" cy="646331"/>
          </a:xfrm>
          <a:prstGeom prst="rect">
            <a:avLst/>
          </a:prstGeom>
          <a:noFill/>
        </p:spPr>
        <p:txBody>
          <a:bodyPr wrap="square" rtlCol="0">
            <a:spAutoFit/>
          </a:bodyPr>
          <a:lstStyle/>
          <a:p>
            <a:pPr algn="ctr"/>
            <a:r>
              <a:rPr lang="en-GB" sz="3600" u="sng" dirty="0">
                <a:latin typeface="Times New Roman" panose="02020603050405020304" pitchFamily="18" charset="0"/>
                <a:cs typeface="Times New Roman" panose="02020603050405020304" pitchFamily="18" charset="0"/>
              </a:rPr>
              <a:t>The Regenerative Paradigm</a:t>
            </a:r>
          </a:p>
        </p:txBody>
      </p:sp>
      <p:sp>
        <p:nvSpPr>
          <p:cNvPr id="4" name="Oval 3">
            <a:extLst>
              <a:ext uri="{FF2B5EF4-FFF2-40B4-BE49-F238E27FC236}">
                <a16:creationId xmlns:a16="http://schemas.microsoft.com/office/drawing/2014/main" id="{D7747F8C-2EB0-EA34-43C5-FF302771A5C3}"/>
              </a:ext>
            </a:extLst>
          </p:cNvPr>
          <p:cNvSpPr/>
          <p:nvPr/>
        </p:nvSpPr>
        <p:spPr>
          <a:xfrm>
            <a:off x="790574" y="1156964"/>
            <a:ext cx="5932197" cy="5701036"/>
          </a:xfrm>
          <a:prstGeom prst="ellipse">
            <a:avLst/>
          </a:prstGeom>
          <a:solidFill>
            <a:schemeClr val="accent1">
              <a:alpha val="3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 4">
            <a:extLst>
              <a:ext uri="{FF2B5EF4-FFF2-40B4-BE49-F238E27FC236}">
                <a16:creationId xmlns:a16="http://schemas.microsoft.com/office/drawing/2014/main" id="{43909010-ED99-8A3F-0E0D-ED7925A5CF92}"/>
              </a:ext>
            </a:extLst>
          </p:cNvPr>
          <p:cNvSpPr/>
          <p:nvPr/>
        </p:nvSpPr>
        <p:spPr>
          <a:xfrm>
            <a:off x="1654620" y="2861081"/>
            <a:ext cx="4321177" cy="4036257"/>
          </a:xfrm>
          <a:prstGeom prst="ellipse">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a:extLst>
              <a:ext uri="{FF2B5EF4-FFF2-40B4-BE49-F238E27FC236}">
                <a16:creationId xmlns:a16="http://schemas.microsoft.com/office/drawing/2014/main" id="{7F02AFEF-3B88-8D43-A7CC-9B12EB43DCB8}"/>
              </a:ext>
            </a:extLst>
          </p:cNvPr>
          <p:cNvSpPr/>
          <p:nvPr/>
        </p:nvSpPr>
        <p:spPr>
          <a:xfrm>
            <a:off x="2452084" y="3990974"/>
            <a:ext cx="2781300" cy="2867025"/>
          </a:xfrm>
          <a:prstGeom prst="ellipse">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74E6EADA-37E6-8A4B-506D-C3069E426AAF}"/>
              </a:ext>
            </a:extLst>
          </p:cNvPr>
          <p:cNvSpPr txBox="1"/>
          <p:nvPr/>
        </p:nvSpPr>
        <p:spPr>
          <a:xfrm>
            <a:off x="763445" y="2940850"/>
            <a:ext cx="492443" cy="1781775"/>
          </a:xfrm>
          <a:prstGeom prst="rect">
            <a:avLst/>
          </a:prstGeom>
          <a:noFill/>
          <a:ln>
            <a:noFill/>
          </a:ln>
        </p:spPr>
        <p:txBody>
          <a:bodyPr vert="vert270" wrap="square" rtlCol="0">
            <a:spAutoFit/>
          </a:bodyPr>
          <a:lstStyle/>
          <a:p>
            <a:r>
              <a:rPr lang="en-GB" sz="2000" b="1" dirty="0">
                <a:latin typeface="Times New Roman" panose="02020603050405020304" pitchFamily="18" charset="0"/>
                <a:cs typeface="Times New Roman" panose="02020603050405020304" pitchFamily="18" charset="0"/>
              </a:rPr>
              <a:t>Regenerative</a:t>
            </a:r>
          </a:p>
        </p:txBody>
      </p:sp>
      <p:sp>
        <p:nvSpPr>
          <p:cNvPr id="9" name="TextBox 8">
            <a:extLst>
              <a:ext uri="{FF2B5EF4-FFF2-40B4-BE49-F238E27FC236}">
                <a16:creationId xmlns:a16="http://schemas.microsoft.com/office/drawing/2014/main" id="{42787D82-5FE2-35AC-3BB7-3EF01D4A2341}"/>
              </a:ext>
            </a:extLst>
          </p:cNvPr>
          <p:cNvSpPr txBox="1"/>
          <p:nvPr/>
        </p:nvSpPr>
        <p:spPr>
          <a:xfrm>
            <a:off x="2452084" y="1383754"/>
            <a:ext cx="3822810" cy="1477328"/>
          </a:xfrm>
          <a:prstGeom prst="rect">
            <a:avLst/>
          </a:prstGeom>
          <a:noFill/>
        </p:spPr>
        <p:txBody>
          <a:bodyPr wrap="square" rtlCol="0">
            <a:spAutoFit/>
          </a:bodyPr>
          <a:lstStyle/>
          <a:p>
            <a:pPr marL="285750" indent="-285750">
              <a:buFont typeface="Arial" panose="020B0604020202020204" pitchFamily="34" charset="0"/>
              <a:buChar char="•"/>
            </a:pPr>
            <a:r>
              <a:rPr lang="en-GB" dirty="0">
                <a:latin typeface="Times New Roman" panose="02020603050405020304" pitchFamily="18" charset="0"/>
                <a:cs typeface="Times New Roman" panose="02020603050405020304" pitchFamily="18" charset="0"/>
              </a:rPr>
              <a:t>Holistic worldview</a:t>
            </a:r>
          </a:p>
          <a:p>
            <a:pPr marL="285750" indent="-285750">
              <a:buFont typeface="Arial" panose="020B0604020202020204" pitchFamily="34" charset="0"/>
              <a:buChar char="•"/>
            </a:pPr>
            <a:r>
              <a:rPr lang="en-GB" dirty="0">
                <a:latin typeface="Times New Roman" panose="02020603050405020304" pitchFamily="18" charset="0"/>
                <a:cs typeface="Times New Roman" panose="02020603050405020304" pitchFamily="18" charset="0"/>
              </a:rPr>
              <a:t>Thriving of all living systems</a:t>
            </a:r>
          </a:p>
          <a:p>
            <a:pPr marL="285750" indent="-285750">
              <a:buFont typeface="Arial" panose="020B0604020202020204" pitchFamily="34" charset="0"/>
              <a:buChar char="•"/>
            </a:pPr>
            <a:r>
              <a:rPr lang="en-GB" dirty="0">
                <a:latin typeface="Times New Roman" panose="02020603050405020304" pitchFamily="18" charset="0"/>
                <a:cs typeface="Times New Roman" panose="02020603050405020304" pitchFamily="18" charset="0"/>
              </a:rPr>
              <a:t>Inner and Outer Dimensions</a:t>
            </a:r>
          </a:p>
          <a:p>
            <a:pPr marL="285750" indent="-285750">
              <a:buFont typeface="Arial" panose="020B0604020202020204" pitchFamily="34" charset="0"/>
              <a:buChar char="•"/>
            </a:pPr>
            <a:r>
              <a:rPr lang="en-GB" dirty="0">
                <a:latin typeface="Times New Roman" panose="02020603050405020304" pitchFamily="18" charset="0"/>
                <a:cs typeface="Times New Roman" panose="02020603050405020304" pitchFamily="18" charset="0"/>
              </a:rPr>
              <a:t>Promotes potential and essence</a:t>
            </a:r>
          </a:p>
          <a:p>
            <a:pPr marL="285750" indent="-285750">
              <a:buFont typeface="Arial" panose="020B0604020202020204" pitchFamily="34" charset="0"/>
              <a:buChar char="•"/>
            </a:pPr>
            <a:r>
              <a:rPr lang="en-GB" dirty="0">
                <a:latin typeface="Times New Roman" panose="02020603050405020304" pitchFamily="18" charset="0"/>
                <a:cs typeface="Times New Roman" panose="02020603050405020304" pitchFamily="18" charset="0"/>
              </a:rPr>
              <a:t>Transformational change processes</a:t>
            </a:r>
          </a:p>
        </p:txBody>
      </p:sp>
      <p:sp>
        <p:nvSpPr>
          <p:cNvPr id="12" name="TextBox 11">
            <a:extLst>
              <a:ext uri="{FF2B5EF4-FFF2-40B4-BE49-F238E27FC236}">
                <a16:creationId xmlns:a16="http://schemas.microsoft.com/office/drawing/2014/main" id="{9D1ED371-7A5C-66E9-390C-8E69880FDF9D}"/>
              </a:ext>
            </a:extLst>
          </p:cNvPr>
          <p:cNvSpPr txBox="1"/>
          <p:nvPr/>
        </p:nvSpPr>
        <p:spPr>
          <a:xfrm>
            <a:off x="2656101" y="3087729"/>
            <a:ext cx="3070785" cy="923330"/>
          </a:xfrm>
          <a:prstGeom prst="rect">
            <a:avLst/>
          </a:prstGeom>
          <a:noFill/>
        </p:spPr>
        <p:txBody>
          <a:bodyPr wrap="square" rtlCol="0">
            <a:spAutoFit/>
          </a:bodyPr>
          <a:lstStyle/>
          <a:p>
            <a:pPr marL="285750" indent="-285750">
              <a:buFont typeface="Arial" panose="020B0604020202020204" pitchFamily="34" charset="0"/>
              <a:buChar char="•"/>
            </a:pPr>
            <a:r>
              <a:rPr lang="en-GB" dirty="0">
                <a:latin typeface="Times New Roman" panose="02020603050405020304" pitchFamily="18" charset="0"/>
                <a:cs typeface="Times New Roman" panose="02020603050405020304" pitchFamily="18" charset="0"/>
              </a:rPr>
              <a:t>Social justice</a:t>
            </a:r>
          </a:p>
          <a:p>
            <a:pPr marL="285750" indent="-285750">
              <a:buFont typeface="Arial" panose="020B0604020202020204" pitchFamily="34" charset="0"/>
              <a:buChar char="•"/>
            </a:pPr>
            <a:r>
              <a:rPr lang="en-GB" dirty="0">
                <a:latin typeface="Times New Roman" panose="02020603050405020304" pitchFamily="18" charset="0"/>
                <a:cs typeface="Times New Roman" panose="02020603050405020304" pitchFamily="18" charset="0"/>
              </a:rPr>
              <a:t>Ecosystem viability</a:t>
            </a:r>
          </a:p>
          <a:p>
            <a:pPr marL="285750" indent="-285750">
              <a:buFont typeface="Arial" panose="020B0604020202020204" pitchFamily="34" charset="0"/>
              <a:buChar char="•"/>
            </a:pPr>
            <a:r>
              <a:rPr lang="en-GB" dirty="0">
                <a:latin typeface="Times New Roman" panose="02020603050405020304" pitchFamily="18" charset="0"/>
                <a:cs typeface="Times New Roman" panose="02020603050405020304" pitchFamily="18" charset="0"/>
              </a:rPr>
              <a:t>Complex adaptive systems</a:t>
            </a:r>
          </a:p>
        </p:txBody>
      </p:sp>
      <p:sp>
        <p:nvSpPr>
          <p:cNvPr id="13" name="TextBox 12">
            <a:extLst>
              <a:ext uri="{FF2B5EF4-FFF2-40B4-BE49-F238E27FC236}">
                <a16:creationId xmlns:a16="http://schemas.microsoft.com/office/drawing/2014/main" id="{1BC88389-6307-C130-99B2-0BDDB697FC89}"/>
              </a:ext>
            </a:extLst>
          </p:cNvPr>
          <p:cNvSpPr txBox="1"/>
          <p:nvPr/>
        </p:nvSpPr>
        <p:spPr>
          <a:xfrm>
            <a:off x="2479209" y="4467865"/>
            <a:ext cx="461665" cy="1647914"/>
          </a:xfrm>
          <a:prstGeom prst="rect">
            <a:avLst/>
          </a:prstGeom>
          <a:noFill/>
        </p:spPr>
        <p:txBody>
          <a:bodyPr vert="vert270" wrap="square" rtlCol="0">
            <a:spAutoFit/>
          </a:bodyPr>
          <a:lstStyle/>
          <a:p>
            <a:r>
              <a:rPr lang="en-GB" b="1" dirty="0">
                <a:latin typeface="Times New Roman" panose="02020603050405020304" pitchFamily="18" charset="0"/>
                <a:cs typeface="Times New Roman" panose="02020603050405020304" pitchFamily="18" charset="0"/>
              </a:rPr>
              <a:t>Conventional</a:t>
            </a:r>
          </a:p>
        </p:txBody>
      </p:sp>
      <p:sp>
        <p:nvSpPr>
          <p:cNvPr id="14" name="TextBox 13">
            <a:extLst>
              <a:ext uri="{FF2B5EF4-FFF2-40B4-BE49-F238E27FC236}">
                <a16:creationId xmlns:a16="http://schemas.microsoft.com/office/drawing/2014/main" id="{7EB2690B-29AA-9CAC-154E-92B1223D61F2}"/>
              </a:ext>
            </a:extLst>
          </p:cNvPr>
          <p:cNvSpPr txBox="1"/>
          <p:nvPr/>
        </p:nvSpPr>
        <p:spPr>
          <a:xfrm>
            <a:off x="2929672" y="4634807"/>
            <a:ext cx="2249977" cy="1969770"/>
          </a:xfrm>
          <a:prstGeom prst="rect">
            <a:avLst/>
          </a:prstGeom>
          <a:noFill/>
        </p:spPr>
        <p:txBody>
          <a:bodyPr wrap="square" rtlCol="0">
            <a:spAutoFit/>
          </a:bodyPr>
          <a:lstStyle/>
          <a:p>
            <a:pPr marL="285750" indent="-285750">
              <a:buFont typeface="Arial" panose="020B0604020202020204" pitchFamily="34" charset="0"/>
              <a:buChar char="•"/>
            </a:pPr>
            <a:r>
              <a:rPr lang="en-GB" dirty="0">
                <a:latin typeface="Times New Roman" panose="02020603050405020304" pitchFamily="18" charset="0"/>
                <a:cs typeface="Times New Roman" panose="02020603050405020304" pitchFamily="18" charset="0"/>
              </a:rPr>
              <a:t>Fragmentation</a:t>
            </a:r>
          </a:p>
          <a:p>
            <a:pPr marL="285750" indent="-285750">
              <a:buFont typeface="Arial" panose="020B0604020202020204" pitchFamily="34" charset="0"/>
              <a:buChar char="•"/>
            </a:pPr>
            <a:r>
              <a:rPr lang="en-GB" dirty="0">
                <a:latin typeface="Times New Roman" panose="02020603050405020304" pitchFamily="18" charset="0"/>
                <a:cs typeface="Times New Roman" panose="02020603050405020304" pitchFamily="18" charset="0"/>
              </a:rPr>
              <a:t>Anthropocentric</a:t>
            </a:r>
          </a:p>
          <a:p>
            <a:pPr marL="285750" indent="-285750">
              <a:buFont typeface="Arial" panose="020B0604020202020204" pitchFamily="34" charset="0"/>
              <a:buChar char="•"/>
            </a:pPr>
            <a:r>
              <a:rPr lang="en-GB" dirty="0">
                <a:latin typeface="Times New Roman" panose="02020603050405020304" pitchFamily="18" charset="0"/>
                <a:cs typeface="Times New Roman" panose="02020603050405020304" pitchFamily="18" charset="0"/>
              </a:rPr>
              <a:t>Managing nature &amp; people</a:t>
            </a:r>
          </a:p>
          <a:p>
            <a:pPr marL="285750" indent="-285750">
              <a:buFont typeface="Arial" panose="020B0604020202020204" pitchFamily="34" charset="0"/>
              <a:buChar char="•"/>
            </a:pPr>
            <a:r>
              <a:rPr lang="en-GB" dirty="0">
                <a:latin typeface="Times New Roman" panose="02020603050405020304" pitchFamily="18" charset="0"/>
                <a:cs typeface="Times New Roman" panose="02020603050405020304" pitchFamily="18" charset="0"/>
              </a:rPr>
              <a:t>Minimum human wellbeing</a:t>
            </a:r>
          </a:p>
          <a:p>
            <a:endParaRPr lang="en-GB" sz="1400" dirty="0"/>
          </a:p>
        </p:txBody>
      </p:sp>
      <p:sp>
        <p:nvSpPr>
          <p:cNvPr id="15" name="TextBox 14">
            <a:extLst>
              <a:ext uri="{FF2B5EF4-FFF2-40B4-BE49-F238E27FC236}">
                <a16:creationId xmlns:a16="http://schemas.microsoft.com/office/drawing/2014/main" id="{A82D6345-2C19-74FF-71A9-E10D4D59A28D}"/>
              </a:ext>
            </a:extLst>
          </p:cNvPr>
          <p:cNvSpPr txBox="1"/>
          <p:nvPr/>
        </p:nvSpPr>
        <p:spPr>
          <a:xfrm>
            <a:off x="-50611" y="6471750"/>
            <a:ext cx="3774282" cy="338554"/>
          </a:xfrm>
          <a:prstGeom prst="rect">
            <a:avLst/>
          </a:prstGeom>
          <a:noFill/>
        </p:spPr>
        <p:txBody>
          <a:bodyPr wrap="square" rtlCol="0">
            <a:spAutoFit/>
          </a:bodyPr>
          <a:lstStyle/>
          <a:p>
            <a:r>
              <a:rPr lang="en-GB" sz="1600" dirty="0"/>
              <a:t>Adapted from Gibbons (2020)</a:t>
            </a:r>
          </a:p>
        </p:txBody>
      </p:sp>
      <p:sp>
        <p:nvSpPr>
          <p:cNvPr id="16" name="TextBox 15">
            <a:extLst>
              <a:ext uri="{FF2B5EF4-FFF2-40B4-BE49-F238E27FC236}">
                <a16:creationId xmlns:a16="http://schemas.microsoft.com/office/drawing/2014/main" id="{2F81E609-FDC5-16B6-1597-E7CC6034EC18}"/>
              </a:ext>
            </a:extLst>
          </p:cNvPr>
          <p:cNvSpPr txBox="1"/>
          <p:nvPr/>
        </p:nvSpPr>
        <p:spPr>
          <a:xfrm>
            <a:off x="7801785" y="1940794"/>
            <a:ext cx="3876261" cy="3785652"/>
          </a:xfrm>
          <a:prstGeom prst="rect">
            <a:avLst/>
          </a:prstGeom>
          <a:noFill/>
        </p:spPr>
        <p:txBody>
          <a:bodyPr wrap="square" rtlCol="0">
            <a:spAutoFit/>
          </a:bodyPr>
          <a:lstStyle/>
          <a:p>
            <a:r>
              <a:rPr lang="en-GB" sz="2000" dirty="0">
                <a:latin typeface="Times New Roman" panose="02020603050405020304" pitchFamily="18" charset="0"/>
                <a:cs typeface="Times New Roman" panose="02020603050405020304" pitchFamily="18" charset="0"/>
              </a:rPr>
              <a:t>Rather than seeing problems and solutions in the world, regenerative sustainability see living systems as existing in transitory states along a continuum of health and complexity.</a:t>
            </a:r>
          </a:p>
          <a:p>
            <a:endParaRPr lang="en-GB" sz="2000" dirty="0">
              <a:latin typeface="Times New Roman" panose="02020603050405020304" pitchFamily="18" charset="0"/>
              <a:cs typeface="Times New Roman" panose="02020603050405020304" pitchFamily="18" charset="0"/>
            </a:endParaRPr>
          </a:p>
          <a:p>
            <a:r>
              <a:rPr lang="en-GB" sz="2000" dirty="0">
                <a:latin typeface="Times New Roman" panose="02020603050405020304" pitchFamily="18" charset="0"/>
                <a:cs typeface="Times New Roman" panose="02020603050405020304" pitchFamily="18" charset="0"/>
              </a:rPr>
              <a:t>Considers how contexts and environments influence worldviews and behaviours.</a:t>
            </a:r>
          </a:p>
          <a:p>
            <a:endParaRPr lang="en-GB" sz="2000" dirty="0">
              <a:latin typeface="Times New Roman" panose="02020603050405020304" pitchFamily="18" charset="0"/>
              <a:cs typeface="Times New Roman" panose="02020603050405020304" pitchFamily="18" charset="0"/>
            </a:endParaRPr>
          </a:p>
          <a:p>
            <a:r>
              <a:rPr lang="en-GB" sz="2000" dirty="0">
                <a:latin typeface="Times New Roman" panose="02020603050405020304" pitchFamily="18" charset="0"/>
                <a:cs typeface="Times New Roman" panose="02020603050405020304" pitchFamily="18" charset="0"/>
              </a:rPr>
              <a:t>(Gibbons, 2020)</a:t>
            </a:r>
          </a:p>
        </p:txBody>
      </p:sp>
      <p:sp>
        <p:nvSpPr>
          <p:cNvPr id="3" name="TextBox 2">
            <a:extLst>
              <a:ext uri="{FF2B5EF4-FFF2-40B4-BE49-F238E27FC236}">
                <a16:creationId xmlns:a16="http://schemas.microsoft.com/office/drawing/2014/main" id="{AFA4888A-0042-3208-5589-645CE4AE05F6}"/>
              </a:ext>
            </a:extLst>
          </p:cNvPr>
          <p:cNvSpPr txBox="1"/>
          <p:nvPr/>
        </p:nvSpPr>
        <p:spPr>
          <a:xfrm>
            <a:off x="1700934" y="4039042"/>
            <a:ext cx="461665" cy="1661994"/>
          </a:xfrm>
          <a:prstGeom prst="rect">
            <a:avLst/>
          </a:prstGeom>
          <a:noFill/>
        </p:spPr>
        <p:txBody>
          <a:bodyPr vert="vert270" wrap="square" rtlCol="0">
            <a:spAutoFit/>
          </a:bodyPr>
          <a:lstStyle/>
          <a:p>
            <a:r>
              <a:rPr lang="en-GB" b="1" dirty="0">
                <a:latin typeface="Times New Roman" panose="02020603050405020304" pitchFamily="18" charset="0"/>
                <a:cs typeface="Times New Roman" panose="02020603050405020304" pitchFamily="18" charset="0"/>
              </a:rPr>
              <a:t>Contemporary</a:t>
            </a:r>
          </a:p>
        </p:txBody>
      </p:sp>
    </p:spTree>
    <p:extLst>
      <p:ext uri="{BB962C8B-B14F-4D97-AF65-F5344CB8AC3E}">
        <p14:creationId xmlns:p14="http://schemas.microsoft.com/office/powerpoint/2010/main" val="7883102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104DB14-A50B-0FA2-49B6-087897843165}"/>
              </a:ext>
            </a:extLst>
          </p:cNvPr>
          <p:cNvPicPr>
            <a:picLocks noChangeAspect="1"/>
          </p:cNvPicPr>
          <p:nvPr/>
        </p:nvPicPr>
        <p:blipFill>
          <a:blip r:embed="rId3"/>
          <a:stretch>
            <a:fillRect/>
          </a:stretch>
        </p:blipFill>
        <p:spPr>
          <a:xfrm>
            <a:off x="9667875" y="0"/>
            <a:ext cx="2524125" cy="828675"/>
          </a:xfrm>
          <a:prstGeom prst="rect">
            <a:avLst/>
          </a:prstGeom>
        </p:spPr>
      </p:pic>
      <p:pic>
        <p:nvPicPr>
          <p:cNvPr id="10" name="Picture 9" descr="A blue text on a white background&#10;&#10;Description automatically generated with medium confidence">
            <a:extLst>
              <a:ext uri="{FF2B5EF4-FFF2-40B4-BE49-F238E27FC236}">
                <a16:creationId xmlns:a16="http://schemas.microsoft.com/office/drawing/2014/main" id="{ECFC0495-9B5E-B9DE-8FFA-93F1EF28749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61832"/>
            <a:ext cx="2819794" cy="666843"/>
          </a:xfrm>
          <a:prstGeom prst="rect">
            <a:avLst/>
          </a:prstGeom>
        </p:spPr>
      </p:pic>
      <p:sp>
        <p:nvSpPr>
          <p:cNvPr id="2" name="TextBox 1">
            <a:extLst>
              <a:ext uri="{FF2B5EF4-FFF2-40B4-BE49-F238E27FC236}">
                <a16:creationId xmlns:a16="http://schemas.microsoft.com/office/drawing/2014/main" id="{ACFADC34-A789-C60F-41E7-5C495C3D68BD}"/>
              </a:ext>
            </a:extLst>
          </p:cNvPr>
          <p:cNvSpPr txBox="1"/>
          <p:nvPr/>
        </p:nvSpPr>
        <p:spPr>
          <a:xfrm>
            <a:off x="2819794" y="414337"/>
            <a:ext cx="6896910" cy="646331"/>
          </a:xfrm>
          <a:prstGeom prst="rect">
            <a:avLst/>
          </a:prstGeom>
          <a:noFill/>
        </p:spPr>
        <p:txBody>
          <a:bodyPr wrap="square" rtlCol="0">
            <a:spAutoFit/>
          </a:bodyPr>
          <a:lstStyle/>
          <a:p>
            <a:pPr algn="ctr"/>
            <a:r>
              <a:rPr lang="en-GB" sz="3600" u="sng" dirty="0">
                <a:latin typeface="Times New Roman" panose="02020603050405020304" pitchFamily="18" charset="0"/>
                <a:cs typeface="Times New Roman" panose="02020603050405020304" pitchFamily="18" charset="0"/>
              </a:rPr>
              <a:t>Implications</a:t>
            </a:r>
          </a:p>
        </p:txBody>
      </p:sp>
      <p:sp>
        <p:nvSpPr>
          <p:cNvPr id="17" name="TextBox 16">
            <a:extLst>
              <a:ext uri="{FF2B5EF4-FFF2-40B4-BE49-F238E27FC236}">
                <a16:creationId xmlns:a16="http://schemas.microsoft.com/office/drawing/2014/main" id="{57D34267-53E9-C5FD-C8DD-999211D282AA}"/>
              </a:ext>
            </a:extLst>
          </p:cNvPr>
          <p:cNvSpPr txBox="1"/>
          <p:nvPr/>
        </p:nvSpPr>
        <p:spPr>
          <a:xfrm>
            <a:off x="112713" y="1413449"/>
            <a:ext cx="6155536" cy="5878532"/>
          </a:xfrm>
          <a:prstGeom prst="rect">
            <a:avLst/>
          </a:prstGeom>
          <a:noFill/>
        </p:spPr>
        <p:txBody>
          <a:bodyPr wrap="square" rtlCol="0">
            <a:spAutoFit/>
          </a:bodyPr>
          <a:lstStyle/>
          <a:p>
            <a:pPr marL="285750" indent="-285750">
              <a:buFont typeface="Arial" panose="020B0604020202020204" pitchFamily="34" charset="0"/>
              <a:buChar char="•"/>
            </a:pPr>
            <a:r>
              <a:rPr lang="en-GB" sz="2000" dirty="0">
                <a:latin typeface="Times New Roman" panose="02020603050405020304" pitchFamily="18" charset="0"/>
                <a:cs typeface="Times New Roman" panose="02020603050405020304" pitchFamily="18" charset="0"/>
              </a:rPr>
              <a:t>From a research perspective, the theoretical position that we adopt dictates the specific questions that we seek to answer. Moving away from a position of mitigation or “doing less harm” to one where we ask if and how can we do “more good” is a significant shift. </a:t>
            </a:r>
          </a:p>
          <a:p>
            <a:pPr marL="285750" indent="-285750">
              <a:buFont typeface="Arial" panose="020B0604020202020204" pitchFamily="34" charset="0"/>
              <a:buChar char="•"/>
            </a:pPr>
            <a:endParaRPr lang="en-GB" sz="2000"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GB" sz="2000" dirty="0">
                <a:latin typeface="Times New Roman" panose="02020603050405020304" pitchFamily="18" charset="0"/>
                <a:cs typeface="Times New Roman" panose="02020603050405020304" pitchFamily="18" charset="0"/>
              </a:rPr>
              <a:t>Potential to enhance the wellbeing of the entire biosphere through trail building practices. For example, promotion of revegetation and introduction or reintroduction of species to enhance biodiversity, or the creation of wildlife corridors.</a:t>
            </a:r>
          </a:p>
          <a:p>
            <a:pPr marL="285750" indent="-285750">
              <a:buFont typeface="Arial" panose="020B0604020202020204" pitchFamily="34" charset="0"/>
              <a:buChar char="•"/>
            </a:pPr>
            <a:endParaRPr lang="en-GB" sz="2000"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GB" sz="2000" dirty="0">
                <a:latin typeface="Times New Roman" panose="02020603050405020304" pitchFamily="18" charset="0"/>
                <a:cs typeface="Times New Roman" panose="02020603050405020304" pitchFamily="18" charset="0"/>
              </a:rPr>
              <a:t>The wellbeing of humans assumes some importance. </a:t>
            </a:r>
          </a:p>
          <a:p>
            <a:pPr marL="285750" indent="-285750">
              <a:buFont typeface="Arial" panose="020B0604020202020204" pitchFamily="34" charset="0"/>
              <a:buChar char="•"/>
            </a:pPr>
            <a:endParaRPr lang="en-GB" sz="2000"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GB" sz="2000" dirty="0">
                <a:latin typeface="Times New Roman" panose="02020603050405020304" pitchFamily="18" charset="0"/>
                <a:cs typeface="Times New Roman" panose="02020603050405020304" pitchFamily="18" charset="0"/>
              </a:rPr>
              <a:t>This consideration for the wider biosphere and a systems approach raises interesting questions regarding the approach to individual trails.</a:t>
            </a:r>
          </a:p>
          <a:p>
            <a:pPr marL="285750" indent="-285750">
              <a:buFont typeface="Arial" panose="020B0604020202020204" pitchFamily="34" charset="0"/>
              <a:buChar char="•"/>
            </a:pPr>
            <a:endParaRPr lang="en-GB" dirty="0"/>
          </a:p>
          <a:p>
            <a:endParaRPr lang="en-GB" dirty="0"/>
          </a:p>
        </p:txBody>
      </p:sp>
      <p:pic>
        <p:nvPicPr>
          <p:cNvPr id="23" name="Picture 22">
            <a:extLst>
              <a:ext uri="{FF2B5EF4-FFF2-40B4-BE49-F238E27FC236}">
                <a16:creationId xmlns:a16="http://schemas.microsoft.com/office/drawing/2014/main" id="{59EBA118-D8A4-B2C6-50FE-E953798D2992}"/>
              </a:ext>
            </a:extLst>
          </p:cNvPr>
          <p:cNvPicPr>
            <a:picLocks noChangeAspect="1"/>
          </p:cNvPicPr>
          <p:nvPr/>
        </p:nvPicPr>
        <p:blipFill>
          <a:blip r:embed="rId5"/>
          <a:stretch>
            <a:fillRect/>
          </a:stretch>
        </p:blipFill>
        <p:spPr>
          <a:xfrm>
            <a:off x="6391855" y="1413449"/>
            <a:ext cx="5800146" cy="5444551"/>
          </a:xfrm>
          <a:prstGeom prst="rect">
            <a:avLst/>
          </a:prstGeom>
        </p:spPr>
      </p:pic>
    </p:spTree>
    <p:extLst>
      <p:ext uri="{BB962C8B-B14F-4D97-AF65-F5344CB8AC3E}">
        <p14:creationId xmlns:p14="http://schemas.microsoft.com/office/powerpoint/2010/main" val="30539679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104DB14-A50B-0FA2-49B6-087897843165}"/>
              </a:ext>
            </a:extLst>
          </p:cNvPr>
          <p:cNvPicPr>
            <a:picLocks noChangeAspect="1"/>
          </p:cNvPicPr>
          <p:nvPr/>
        </p:nvPicPr>
        <p:blipFill>
          <a:blip r:embed="rId3"/>
          <a:stretch>
            <a:fillRect/>
          </a:stretch>
        </p:blipFill>
        <p:spPr>
          <a:xfrm>
            <a:off x="9667875" y="0"/>
            <a:ext cx="2524125" cy="828675"/>
          </a:xfrm>
          <a:prstGeom prst="rect">
            <a:avLst/>
          </a:prstGeom>
        </p:spPr>
      </p:pic>
      <p:pic>
        <p:nvPicPr>
          <p:cNvPr id="10" name="Picture 9" descr="A blue text on a white background&#10;&#10;Description automatically generated with medium confidence">
            <a:extLst>
              <a:ext uri="{FF2B5EF4-FFF2-40B4-BE49-F238E27FC236}">
                <a16:creationId xmlns:a16="http://schemas.microsoft.com/office/drawing/2014/main" id="{ECFC0495-9B5E-B9DE-8FFA-93F1EF28749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61832"/>
            <a:ext cx="2819794" cy="666843"/>
          </a:xfrm>
          <a:prstGeom prst="rect">
            <a:avLst/>
          </a:prstGeom>
        </p:spPr>
      </p:pic>
      <p:sp>
        <p:nvSpPr>
          <p:cNvPr id="2" name="TextBox 1">
            <a:extLst>
              <a:ext uri="{FF2B5EF4-FFF2-40B4-BE49-F238E27FC236}">
                <a16:creationId xmlns:a16="http://schemas.microsoft.com/office/drawing/2014/main" id="{51EEB110-0259-2F30-71CE-79B16B944841}"/>
              </a:ext>
            </a:extLst>
          </p:cNvPr>
          <p:cNvSpPr txBox="1"/>
          <p:nvPr/>
        </p:nvSpPr>
        <p:spPr>
          <a:xfrm>
            <a:off x="3207430" y="675861"/>
            <a:ext cx="6072809" cy="646331"/>
          </a:xfrm>
          <a:prstGeom prst="rect">
            <a:avLst/>
          </a:prstGeom>
          <a:noFill/>
        </p:spPr>
        <p:txBody>
          <a:bodyPr wrap="square" rtlCol="0">
            <a:spAutoFit/>
          </a:bodyPr>
          <a:lstStyle/>
          <a:p>
            <a:pPr algn="ctr"/>
            <a:r>
              <a:rPr lang="en-GB" sz="3600" u="sng" dirty="0">
                <a:latin typeface="Times New Roman" panose="02020603050405020304" pitchFamily="18" charset="0"/>
                <a:cs typeface="Times New Roman" panose="02020603050405020304" pitchFamily="18" charset="0"/>
              </a:rPr>
              <a:t>The importance of Inner Worlds</a:t>
            </a:r>
          </a:p>
        </p:txBody>
      </p:sp>
      <p:sp>
        <p:nvSpPr>
          <p:cNvPr id="12" name="TextBox 11">
            <a:extLst>
              <a:ext uri="{FF2B5EF4-FFF2-40B4-BE49-F238E27FC236}">
                <a16:creationId xmlns:a16="http://schemas.microsoft.com/office/drawing/2014/main" id="{0DC1A822-659E-1D4B-A77F-95505E165AB0}"/>
              </a:ext>
            </a:extLst>
          </p:cNvPr>
          <p:cNvSpPr txBox="1"/>
          <p:nvPr/>
        </p:nvSpPr>
        <p:spPr>
          <a:xfrm>
            <a:off x="561474" y="2413337"/>
            <a:ext cx="4648701" cy="3447098"/>
          </a:xfrm>
          <a:prstGeom prst="rect">
            <a:avLst/>
          </a:prstGeom>
          <a:noFill/>
        </p:spPr>
        <p:txBody>
          <a:bodyPr wrap="square" rtlCol="0">
            <a:spAutoFit/>
          </a:bodyPr>
          <a:lstStyle/>
          <a:p>
            <a:r>
              <a:rPr lang="en-GB" sz="2000" dirty="0">
                <a:latin typeface="Times New Roman" panose="02020603050405020304" pitchFamily="18" charset="0"/>
                <a:cs typeface="Times New Roman" panose="02020603050405020304" pitchFamily="18" charset="0"/>
              </a:rPr>
              <a:t>Central to the regenerative paradigm is an inner dimension of sustainability.</a:t>
            </a:r>
          </a:p>
          <a:p>
            <a:endParaRPr lang="en-GB" sz="2000" dirty="0">
              <a:latin typeface="Times New Roman" panose="02020603050405020304" pitchFamily="18" charset="0"/>
              <a:cs typeface="Times New Roman" panose="02020603050405020304" pitchFamily="18" charset="0"/>
            </a:endParaRPr>
          </a:p>
          <a:p>
            <a:r>
              <a:rPr lang="en-GB" sz="2000" dirty="0">
                <a:latin typeface="Times New Roman" panose="02020603050405020304" pitchFamily="18" charset="0"/>
                <a:cs typeface="Times New Roman" panose="02020603050405020304" pitchFamily="18" charset="0"/>
              </a:rPr>
              <a:t>Contends that our inner worlds (our thoughts, emotions, identities and beliefs) are fundamental to solving sustainability challenges.  </a:t>
            </a:r>
          </a:p>
          <a:p>
            <a:endParaRPr lang="en-GB" sz="2000" dirty="0">
              <a:latin typeface="Times New Roman" panose="02020603050405020304" pitchFamily="18" charset="0"/>
              <a:cs typeface="Times New Roman" panose="02020603050405020304" pitchFamily="18" charset="0"/>
            </a:endParaRPr>
          </a:p>
          <a:p>
            <a:r>
              <a:rPr lang="en-GB" sz="2000" dirty="0">
                <a:latin typeface="Times New Roman" panose="02020603050405020304" pitchFamily="18" charset="0"/>
                <a:cs typeface="Times New Roman" panose="02020603050405020304" pitchFamily="18" charset="0"/>
              </a:rPr>
              <a:t>Deep leverage points – difficult to activate but truly transformational.</a:t>
            </a:r>
          </a:p>
          <a:p>
            <a:endParaRPr lang="en-GB" dirty="0">
              <a:latin typeface="Arial" panose="020B0604020202020204" pitchFamily="34" charset="0"/>
              <a:cs typeface="Arial" panose="020B0604020202020204" pitchFamily="34" charset="0"/>
            </a:endParaRPr>
          </a:p>
        </p:txBody>
      </p:sp>
      <p:pic>
        <p:nvPicPr>
          <p:cNvPr id="1026" name="Picture 2" descr="Fig. 1">
            <a:extLst>
              <a:ext uri="{FF2B5EF4-FFF2-40B4-BE49-F238E27FC236}">
                <a16:creationId xmlns:a16="http://schemas.microsoft.com/office/drawing/2014/main" id="{42E5BE0F-494B-E6AF-F543-1055C5F438D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59695" y="2186250"/>
            <a:ext cx="5570831" cy="3485299"/>
          </a:xfrm>
          <a:prstGeom prst="rect">
            <a:avLst/>
          </a:prstGeom>
          <a:noFill/>
          <a:ln w="12700">
            <a:solidFill>
              <a:schemeClr val="tx1"/>
            </a:solidFill>
          </a:ln>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A4091B5E-52E2-F479-4B4F-E67CDEFF7884}"/>
              </a:ext>
            </a:extLst>
          </p:cNvPr>
          <p:cNvSpPr txBox="1"/>
          <p:nvPr/>
        </p:nvSpPr>
        <p:spPr>
          <a:xfrm>
            <a:off x="9814331" y="5860435"/>
            <a:ext cx="2858947" cy="338554"/>
          </a:xfrm>
          <a:prstGeom prst="rect">
            <a:avLst/>
          </a:prstGeom>
          <a:noFill/>
        </p:spPr>
        <p:txBody>
          <a:bodyPr wrap="square" rtlCol="0">
            <a:spAutoFit/>
          </a:bodyPr>
          <a:lstStyle/>
          <a:p>
            <a:r>
              <a:rPr lang="en-GB" sz="1600" dirty="0">
                <a:latin typeface="Times New Roman" panose="02020603050405020304" pitchFamily="18" charset="0"/>
                <a:cs typeface="Times New Roman" panose="02020603050405020304" pitchFamily="18" charset="0"/>
              </a:rPr>
              <a:t>(Ives et al., 2020)</a:t>
            </a:r>
          </a:p>
        </p:txBody>
      </p:sp>
    </p:spTree>
    <p:extLst>
      <p:ext uri="{BB962C8B-B14F-4D97-AF65-F5344CB8AC3E}">
        <p14:creationId xmlns:p14="http://schemas.microsoft.com/office/powerpoint/2010/main" val="4093139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457481-1A75-91D3-9604-E5266AEC70FA}"/>
              </a:ext>
            </a:extLst>
          </p:cNvPr>
          <p:cNvSpPr>
            <a:spLocks noGrp="1"/>
          </p:cNvSpPr>
          <p:nvPr>
            <p:ph type="title"/>
          </p:nvPr>
        </p:nvSpPr>
        <p:spPr>
          <a:xfrm>
            <a:off x="705997" y="448530"/>
            <a:ext cx="10515600" cy="760290"/>
          </a:xfrm>
        </p:spPr>
        <p:txBody>
          <a:bodyPr>
            <a:normAutofit/>
          </a:bodyPr>
          <a:lstStyle/>
          <a:p>
            <a:pPr algn="ctr"/>
            <a:r>
              <a:rPr lang="en-GB" sz="3600" u="sng" dirty="0">
                <a:latin typeface="Times New Roman" panose="02020603050405020304" pitchFamily="18" charset="0"/>
                <a:cs typeface="Times New Roman" panose="02020603050405020304" pitchFamily="18" charset="0"/>
              </a:rPr>
              <a:t>Realms of Enquiry</a:t>
            </a:r>
          </a:p>
        </p:txBody>
      </p:sp>
      <p:sp>
        <p:nvSpPr>
          <p:cNvPr id="3" name="TextBox 2">
            <a:extLst>
              <a:ext uri="{FF2B5EF4-FFF2-40B4-BE49-F238E27FC236}">
                <a16:creationId xmlns:a16="http://schemas.microsoft.com/office/drawing/2014/main" id="{C0E3E450-22B0-2B61-6096-DE46822074FB}"/>
              </a:ext>
            </a:extLst>
          </p:cNvPr>
          <p:cNvSpPr txBox="1"/>
          <p:nvPr/>
        </p:nvSpPr>
        <p:spPr>
          <a:xfrm>
            <a:off x="8879077" y="6380257"/>
            <a:ext cx="3128791" cy="369332"/>
          </a:xfrm>
          <a:prstGeom prst="rect">
            <a:avLst/>
          </a:prstGeom>
          <a:noFill/>
        </p:spPr>
        <p:txBody>
          <a:bodyPr wrap="square" rtlCol="0">
            <a:spAutoFit/>
          </a:bodyPr>
          <a:lstStyle/>
          <a:p>
            <a:r>
              <a:rPr lang="en-GB" dirty="0">
                <a:latin typeface="Times New Roman" panose="02020603050405020304" pitchFamily="18" charset="0"/>
                <a:cs typeface="Times New Roman" panose="02020603050405020304" pitchFamily="18" charset="0"/>
              </a:rPr>
              <a:t>Adapted from Ives et al. 2020</a:t>
            </a:r>
          </a:p>
        </p:txBody>
      </p:sp>
      <p:pic>
        <p:nvPicPr>
          <p:cNvPr id="7" name="Picture 6" descr="A blue text on a white background&#10;&#10;Description automatically generated with medium confidence">
            <a:extLst>
              <a:ext uri="{FF2B5EF4-FFF2-40B4-BE49-F238E27FC236}">
                <a16:creationId xmlns:a16="http://schemas.microsoft.com/office/drawing/2014/main" id="{1509FDF5-47B9-3A79-D61E-76F93F88B6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61832"/>
            <a:ext cx="2819794" cy="666843"/>
          </a:xfrm>
          <a:prstGeom prst="rect">
            <a:avLst/>
          </a:prstGeom>
        </p:spPr>
      </p:pic>
      <p:pic>
        <p:nvPicPr>
          <p:cNvPr id="8" name="Picture 7">
            <a:extLst>
              <a:ext uri="{FF2B5EF4-FFF2-40B4-BE49-F238E27FC236}">
                <a16:creationId xmlns:a16="http://schemas.microsoft.com/office/drawing/2014/main" id="{94F2C5AD-E97D-8DFC-E517-677EFD410076}"/>
              </a:ext>
            </a:extLst>
          </p:cNvPr>
          <p:cNvPicPr>
            <a:picLocks noChangeAspect="1"/>
          </p:cNvPicPr>
          <p:nvPr/>
        </p:nvPicPr>
        <p:blipFill>
          <a:blip r:embed="rId4"/>
          <a:stretch>
            <a:fillRect/>
          </a:stretch>
        </p:blipFill>
        <p:spPr>
          <a:xfrm>
            <a:off x="9667875" y="0"/>
            <a:ext cx="2524125" cy="828675"/>
          </a:xfrm>
          <a:prstGeom prst="rect">
            <a:avLst/>
          </a:prstGeom>
        </p:spPr>
      </p:pic>
      <p:sp>
        <p:nvSpPr>
          <p:cNvPr id="29" name="TextBox 28">
            <a:extLst>
              <a:ext uri="{FF2B5EF4-FFF2-40B4-BE49-F238E27FC236}">
                <a16:creationId xmlns:a16="http://schemas.microsoft.com/office/drawing/2014/main" id="{DD7BCFF0-058B-7D6F-7FF8-25F4C2FBE3FE}"/>
              </a:ext>
            </a:extLst>
          </p:cNvPr>
          <p:cNvSpPr txBox="1"/>
          <p:nvPr/>
        </p:nvSpPr>
        <p:spPr>
          <a:xfrm>
            <a:off x="317500" y="2458135"/>
            <a:ext cx="2413000" cy="1200329"/>
          </a:xfrm>
          <a:prstGeom prst="rect">
            <a:avLst/>
          </a:prstGeom>
          <a:noFill/>
        </p:spPr>
        <p:txBody>
          <a:bodyPr wrap="square">
            <a:spAutoFit/>
          </a:bodyPr>
          <a:lstStyle/>
          <a:p>
            <a:r>
              <a:rPr lang="en-GB" dirty="0">
                <a:solidFill>
                  <a:srgbClr val="C00000"/>
                </a:solidFill>
              </a:rPr>
              <a:t>What are the rates of erosion or </a:t>
            </a:r>
            <a:r>
              <a:rPr lang="en-GB" dirty="0">
                <a:solidFill>
                  <a:srgbClr val="C00000"/>
                </a:solidFill>
                <a:sym typeface="Symbol" panose="05050102010706020507" pitchFamily="18" charset="2"/>
              </a:rPr>
              <a:t> in </a:t>
            </a:r>
            <a:r>
              <a:rPr lang="en-GB" dirty="0">
                <a:solidFill>
                  <a:srgbClr val="C00000"/>
                </a:solidFill>
              </a:rPr>
              <a:t>levels of vegetation cover within a trail corridor?</a:t>
            </a:r>
          </a:p>
        </p:txBody>
      </p:sp>
      <p:sp>
        <p:nvSpPr>
          <p:cNvPr id="31" name="TextBox 30">
            <a:extLst>
              <a:ext uri="{FF2B5EF4-FFF2-40B4-BE49-F238E27FC236}">
                <a16:creationId xmlns:a16="http://schemas.microsoft.com/office/drawing/2014/main" id="{CC25B4B2-52FB-0241-6725-0C8BC1096D9D}"/>
              </a:ext>
            </a:extLst>
          </p:cNvPr>
          <p:cNvSpPr txBox="1"/>
          <p:nvPr/>
        </p:nvSpPr>
        <p:spPr>
          <a:xfrm>
            <a:off x="8562975" y="2404136"/>
            <a:ext cx="2209800" cy="1200329"/>
          </a:xfrm>
          <a:prstGeom prst="rect">
            <a:avLst/>
          </a:prstGeom>
          <a:noFill/>
        </p:spPr>
        <p:txBody>
          <a:bodyPr wrap="square">
            <a:spAutoFit/>
          </a:bodyPr>
          <a:lstStyle/>
          <a:p>
            <a:r>
              <a:rPr lang="en-GB" dirty="0">
                <a:solidFill>
                  <a:srgbClr val="C00000"/>
                </a:solidFill>
              </a:rPr>
              <a:t>How does rider behaviour impact upon rates of erosion or vegetation cover?</a:t>
            </a:r>
          </a:p>
        </p:txBody>
      </p:sp>
      <p:sp>
        <p:nvSpPr>
          <p:cNvPr id="33" name="TextBox 32">
            <a:extLst>
              <a:ext uri="{FF2B5EF4-FFF2-40B4-BE49-F238E27FC236}">
                <a16:creationId xmlns:a16="http://schemas.microsoft.com/office/drawing/2014/main" id="{5FFE14FE-524A-7E6E-4896-B6D20D63DB87}"/>
              </a:ext>
            </a:extLst>
          </p:cNvPr>
          <p:cNvSpPr txBox="1"/>
          <p:nvPr/>
        </p:nvSpPr>
        <p:spPr>
          <a:xfrm>
            <a:off x="317500" y="4307614"/>
            <a:ext cx="2323505" cy="1477328"/>
          </a:xfrm>
          <a:prstGeom prst="rect">
            <a:avLst/>
          </a:prstGeom>
          <a:noFill/>
        </p:spPr>
        <p:txBody>
          <a:bodyPr wrap="square">
            <a:spAutoFit/>
          </a:bodyPr>
          <a:lstStyle/>
          <a:p>
            <a:r>
              <a:rPr lang="en-GB" dirty="0">
                <a:solidFill>
                  <a:srgbClr val="C00000"/>
                </a:solidFill>
              </a:rPr>
              <a:t>What are the inner factors that influence rider behaviours in respect of the environment? </a:t>
            </a:r>
          </a:p>
        </p:txBody>
      </p:sp>
      <p:sp>
        <p:nvSpPr>
          <p:cNvPr id="35" name="TextBox 34">
            <a:extLst>
              <a:ext uri="{FF2B5EF4-FFF2-40B4-BE49-F238E27FC236}">
                <a16:creationId xmlns:a16="http://schemas.microsoft.com/office/drawing/2014/main" id="{7DDB0E8D-CB53-9EA0-4345-E785624C8658}"/>
              </a:ext>
            </a:extLst>
          </p:cNvPr>
          <p:cNvSpPr txBox="1"/>
          <p:nvPr/>
        </p:nvSpPr>
        <p:spPr>
          <a:xfrm>
            <a:off x="8677275" y="3984612"/>
            <a:ext cx="1981200" cy="1477328"/>
          </a:xfrm>
          <a:prstGeom prst="rect">
            <a:avLst/>
          </a:prstGeom>
          <a:noFill/>
        </p:spPr>
        <p:txBody>
          <a:bodyPr wrap="square">
            <a:spAutoFit/>
          </a:bodyPr>
          <a:lstStyle/>
          <a:p>
            <a:endParaRPr lang="en-GB" dirty="0"/>
          </a:p>
          <a:p>
            <a:r>
              <a:rPr lang="en-GB" dirty="0">
                <a:solidFill>
                  <a:srgbClr val="C00000"/>
                </a:solidFill>
              </a:rPr>
              <a:t>How might societal norms impact upon pro-environmentalism? </a:t>
            </a:r>
          </a:p>
        </p:txBody>
      </p:sp>
      <p:pic>
        <p:nvPicPr>
          <p:cNvPr id="37" name="Picture 36">
            <a:extLst>
              <a:ext uri="{FF2B5EF4-FFF2-40B4-BE49-F238E27FC236}">
                <a16:creationId xmlns:a16="http://schemas.microsoft.com/office/drawing/2014/main" id="{31040DBD-D081-E37F-1CA1-A20BD5338455}"/>
              </a:ext>
            </a:extLst>
          </p:cNvPr>
          <p:cNvPicPr>
            <a:picLocks noChangeAspect="1"/>
          </p:cNvPicPr>
          <p:nvPr/>
        </p:nvPicPr>
        <p:blipFill>
          <a:blip r:embed="rId5"/>
          <a:stretch>
            <a:fillRect/>
          </a:stretch>
        </p:blipFill>
        <p:spPr>
          <a:xfrm>
            <a:off x="2684721" y="1657350"/>
            <a:ext cx="5788759" cy="4589376"/>
          </a:xfrm>
          <a:prstGeom prst="rect">
            <a:avLst/>
          </a:prstGeom>
        </p:spPr>
      </p:pic>
    </p:spTree>
    <p:extLst>
      <p:ext uri="{BB962C8B-B14F-4D97-AF65-F5344CB8AC3E}">
        <p14:creationId xmlns:p14="http://schemas.microsoft.com/office/powerpoint/2010/main" val="706087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1">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104DB14-A50B-0FA2-49B6-087897843165}"/>
              </a:ext>
            </a:extLst>
          </p:cNvPr>
          <p:cNvPicPr>
            <a:picLocks noChangeAspect="1"/>
          </p:cNvPicPr>
          <p:nvPr/>
        </p:nvPicPr>
        <p:blipFill>
          <a:blip r:embed="rId3"/>
          <a:stretch>
            <a:fillRect/>
          </a:stretch>
        </p:blipFill>
        <p:spPr>
          <a:xfrm>
            <a:off x="9667875" y="0"/>
            <a:ext cx="2524125" cy="828675"/>
          </a:xfrm>
          <a:prstGeom prst="rect">
            <a:avLst/>
          </a:prstGeom>
        </p:spPr>
      </p:pic>
      <p:pic>
        <p:nvPicPr>
          <p:cNvPr id="10" name="Picture 9" descr="A blue text on a white background&#10;&#10;Description automatically generated with medium confidence">
            <a:extLst>
              <a:ext uri="{FF2B5EF4-FFF2-40B4-BE49-F238E27FC236}">
                <a16:creationId xmlns:a16="http://schemas.microsoft.com/office/drawing/2014/main" id="{ECFC0495-9B5E-B9DE-8FFA-93F1EF28749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61832"/>
            <a:ext cx="2819794" cy="666843"/>
          </a:xfrm>
          <a:prstGeom prst="rect">
            <a:avLst/>
          </a:prstGeom>
        </p:spPr>
      </p:pic>
      <p:sp>
        <p:nvSpPr>
          <p:cNvPr id="2" name="TextBox 1">
            <a:extLst>
              <a:ext uri="{FF2B5EF4-FFF2-40B4-BE49-F238E27FC236}">
                <a16:creationId xmlns:a16="http://schemas.microsoft.com/office/drawing/2014/main" id="{E308BAD9-A28F-7A5E-F5A2-0FDCCA61EA30}"/>
              </a:ext>
            </a:extLst>
          </p:cNvPr>
          <p:cNvSpPr txBox="1"/>
          <p:nvPr/>
        </p:nvSpPr>
        <p:spPr>
          <a:xfrm>
            <a:off x="3207430" y="536287"/>
            <a:ext cx="6072809" cy="646331"/>
          </a:xfrm>
          <a:prstGeom prst="rect">
            <a:avLst/>
          </a:prstGeom>
          <a:noFill/>
        </p:spPr>
        <p:txBody>
          <a:bodyPr wrap="square" rtlCol="0">
            <a:spAutoFit/>
          </a:bodyPr>
          <a:lstStyle/>
          <a:p>
            <a:pPr algn="ctr"/>
            <a:r>
              <a:rPr lang="en-GB" sz="3600" u="sng" dirty="0">
                <a:latin typeface="Times New Roman" panose="02020603050405020304" pitchFamily="18" charset="0"/>
                <a:cs typeface="Times New Roman" panose="02020603050405020304" pitchFamily="18" charset="0"/>
              </a:rPr>
              <a:t>Attitudes and Behaviours</a:t>
            </a:r>
          </a:p>
        </p:txBody>
      </p:sp>
      <p:sp>
        <p:nvSpPr>
          <p:cNvPr id="3" name="TextBox 2">
            <a:extLst>
              <a:ext uri="{FF2B5EF4-FFF2-40B4-BE49-F238E27FC236}">
                <a16:creationId xmlns:a16="http://schemas.microsoft.com/office/drawing/2014/main" id="{0192030C-318C-D911-6B24-865DD1D3F883}"/>
              </a:ext>
            </a:extLst>
          </p:cNvPr>
          <p:cNvSpPr txBox="1"/>
          <p:nvPr/>
        </p:nvSpPr>
        <p:spPr>
          <a:xfrm>
            <a:off x="276134" y="1916838"/>
            <a:ext cx="5616550" cy="4678204"/>
          </a:xfrm>
          <a:prstGeom prst="rect">
            <a:avLst/>
          </a:prstGeom>
          <a:noFill/>
        </p:spPr>
        <p:txBody>
          <a:bodyPr wrap="square" rtlCol="0">
            <a:spAutoFit/>
          </a:bodyPr>
          <a:lstStyle/>
          <a:p>
            <a:r>
              <a:rPr lang="en-GB" sz="2000" dirty="0">
                <a:solidFill>
                  <a:srgbClr val="FF0000"/>
                </a:solidFill>
                <a:latin typeface="Times New Roman" panose="02020603050405020304" pitchFamily="18" charset="0"/>
                <a:cs typeface="Times New Roman" panose="02020603050405020304" pitchFamily="18" charset="0"/>
              </a:rPr>
              <a:t>Connection to nature </a:t>
            </a:r>
            <a:r>
              <a:rPr lang="en-GB" sz="2000" dirty="0">
                <a:latin typeface="Times New Roman" panose="02020603050405020304" pitchFamily="18" charset="0"/>
                <a:cs typeface="Times New Roman" panose="02020603050405020304" pitchFamily="18" charset="0"/>
              </a:rPr>
              <a:t>has been reported as a common motivation for participating in MTB (e.g., Roberts, 2018). </a:t>
            </a:r>
          </a:p>
          <a:p>
            <a:endParaRPr lang="en-GB" sz="2000" dirty="0">
              <a:latin typeface="Times New Roman" panose="02020603050405020304" pitchFamily="18" charset="0"/>
              <a:cs typeface="Times New Roman" panose="02020603050405020304" pitchFamily="18" charset="0"/>
            </a:endParaRPr>
          </a:p>
          <a:p>
            <a:endParaRPr lang="en-GB" sz="2000" dirty="0">
              <a:latin typeface="Times New Roman" panose="02020603050405020304" pitchFamily="18" charset="0"/>
              <a:cs typeface="Times New Roman" panose="02020603050405020304" pitchFamily="18" charset="0"/>
            </a:endParaRPr>
          </a:p>
          <a:p>
            <a:r>
              <a:rPr lang="en-GB" sz="2000" dirty="0">
                <a:latin typeface="Times New Roman" panose="02020603050405020304" pitchFamily="18" charset="0"/>
                <a:cs typeface="Times New Roman" panose="02020603050405020304" pitchFamily="18" charset="0"/>
              </a:rPr>
              <a:t>We found evidence of the same but also that participation in MTB resulted in </a:t>
            </a:r>
            <a:r>
              <a:rPr lang="en-GB" sz="2000" dirty="0">
                <a:solidFill>
                  <a:srgbClr val="FF0000"/>
                </a:solidFill>
                <a:latin typeface="Times New Roman" panose="02020603050405020304" pitchFamily="18" charset="0"/>
                <a:cs typeface="Times New Roman" panose="02020603050405020304" pitchFamily="18" charset="0"/>
                <a:sym typeface="Symbol" panose="05050102010706020507" pitchFamily="18" charset="2"/>
              </a:rPr>
              <a:t></a:t>
            </a:r>
            <a:r>
              <a:rPr lang="en-GB" sz="2000" dirty="0">
                <a:solidFill>
                  <a:srgbClr val="FF0000"/>
                </a:solidFill>
                <a:latin typeface="Times New Roman" panose="02020603050405020304" pitchFamily="18" charset="0"/>
                <a:cs typeface="Times New Roman" panose="02020603050405020304" pitchFamily="18" charset="0"/>
              </a:rPr>
              <a:t>appreciation of nature, </a:t>
            </a:r>
            <a:r>
              <a:rPr lang="en-GB" sz="2000" dirty="0">
                <a:solidFill>
                  <a:srgbClr val="FF0000"/>
                </a:solidFill>
                <a:latin typeface="Times New Roman" panose="02020603050405020304" pitchFamily="18" charset="0"/>
                <a:cs typeface="Times New Roman" panose="02020603050405020304" pitchFamily="18" charset="0"/>
                <a:sym typeface="Symbol" panose="05050102010706020507" pitchFamily="18" charset="2"/>
              </a:rPr>
              <a:t>willingness to protect trails and positive changes to </a:t>
            </a:r>
            <a:r>
              <a:rPr lang="en-GB" sz="2000" dirty="0">
                <a:solidFill>
                  <a:srgbClr val="FF0000"/>
                </a:solidFill>
                <a:latin typeface="Times New Roman" panose="02020603050405020304" pitchFamily="18" charset="0"/>
                <a:cs typeface="Times New Roman" panose="02020603050405020304" pitchFamily="18" charset="0"/>
              </a:rPr>
              <a:t>environmental behaviours.</a:t>
            </a:r>
          </a:p>
          <a:p>
            <a:endParaRPr lang="en-GB" sz="2000" dirty="0">
              <a:latin typeface="Times New Roman" panose="02020603050405020304" pitchFamily="18" charset="0"/>
              <a:cs typeface="Times New Roman" panose="02020603050405020304" pitchFamily="18" charset="0"/>
            </a:endParaRPr>
          </a:p>
          <a:p>
            <a:r>
              <a:rPr lang="en-GB" sz="2000" dirty="0">
                <a:latin typeface="Times New Roman" panose="02020603050405020304" pitchFamily="18" charset="0"/>
                <a:cs typeface="Times New Roman" panose="02020603050405020304" pitchFamily="18" charset="0"/>
              </a:rPr>
              <a:t>However, cross-sectional design and no attempt to explore the development of inner dimensions of sustainability.</a:t>
            </a:r>
          </a:p>
          <a:p>
            <a:endParaRPr lang="en-GB" sz="2000" dirty="0">
              <a:latin typeface="Times New Roman" panose="02020603050405020304" pitchFamily="18" charset="0"/>
              <a:cs typeface="Times New Roman" panose="02020603050405020304" pitchFamily="18" charset="0"/>
            </a:endParaRPr>
          </a:p>
          <a:p>
            <a:endParaRPr lang="en-GB" dirty="0"/>
          </a:p>
        </p:txBody>
      </p:sp>
      <p:pic>
        <p:nvPicPr>
          <p:cNvPr id="5" name="Picture 4">
            <a:extLst>
              <a:ext uri="{FF2B5EF4-FFF2-40B4-BE49-F238E27FC236}">
                <a16:creationId xmlns:a16="http://schemas.microsoft.com/office/drawing/2014/main" id="{0FF098A1-C004-8FE8-FB37-0B639C290DEE}"/>
              </a:ext>
            </a:extLst>
          </p:cNvPr>
          <p:cNvPicPr>
            <a:picLocks noChangeAspect="1"/>
          </p:cNvPicPr>
          <p:nvPr/>
        </p:nvPicPr>
        <p:blipFill>
          <a:blip r:embed="rId5"/>
          <a:stretch>
            <a:fillRect/>
          </a:stretch>
        </p:blipFill>
        <p:spPr>
          <a:xfrm>
            <a:off x="6096000" y="1777690"/>
            <a:ext cx="5756679" cy="4320209"/>
          </a:xfrm>
          <a:prstGeom prst="rect">
            <a:avLst/>
          </a:prstGeom>
        </p:spPr>
      </p:pic>
    </p:spTree>
    <p:extLst>
      <p:ext uri="{BB962C8B-B14F-4D97-AF65-F5344CB8AC3E}">
        <p14:creationId xmlns:p14="http://schemas.microsoft.com/office/powerpoint/2010/main" val="41013259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104DB14-A50B-0FA2-49B6-087897843165}"/>
              </a:ext>
            </a:extLst>
          </p:cNvPr>
          <p:cNvPicPr>
            <a:picLocks noChangeAspect="1"/>
          </p:cNvPicPr>
          <p:nvPr/>
        </p:nvPicPr>
        <p:blipFill>
          <a:blip r:embed="rId3"/>
          <a:stretch>
            <a:fillRect/>
          </a:stretch>
        </p:blipFill>
        <p:spPr>
          <a:xfrm>
            <a:off x="9667875" y="0"/>
            <a:ext cx="2524125" cy="828675"/>
          </a:xfrm>
          <a:prstGeom prst="rect">
            <a:avLst/>
          </a:prstGeom>
        </p:spPr>
      </p:pic>
      <p:pic>
        <p:nvPicPr>
          <p:cNvPr id="10" name="Picture 9" descr="A blue text on a white background&#10;&#10;Description automatically generated with medium confidence">
            <a:extLst>
              <a:ext uri="{FF2B5EF4-FFF2-40B4-BE49-F238E27FC236}">
                <a16:creationId xmlns:a16="http://schemas.microsoft.com/office/drawing/2014/main" id="{ECFC0495-9B5E-B9DE-8FFA-93F1EF28749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61832"/>
            <a:ext cx="2819794" cy="666843"/>
          </a:xfrm>
          <a:prstGeom prst="rect">
            <a:avLst/>
          </a:prstGeom>
        </p:spPr>
      </p:pic>
      <p:sp>
        <p:nvSpPr>
          <p:cNvPr id="2" name="TextBox 1">
            <a:extLst>
              <a:ext uri="{FF2B5EF4-FFF2-40B4-BE49-F238E27FC236}">
                <a16:creationId xmlns:a16="http://schemas.microsoft.com/office/drawing/2014/main" id="{E308BAD9-A28F-7A5E-F5A2-0FDCCA61EA30}"/>
              </a:ext>
            </a:extLst>
          </p:cNvPr>
          <p:cNvSpPr txBox="1"/>
          <p:nvPr/>
        </p:nvSpPr>
        <p:spPr>
          <a:xfrm>
            <a:off x="3372597" y="227225"/>
            <a:ext cx="6072809" cy="646331"/>
          </a:xfrm>
          <a:prstGeom prst="rect">
            <a:avLst/>
          </a:prstGeom>
          <a:noFill/>
        </p:spPr>
        <p:txBody>
          <a:bodyPr wrap="square" rtlCol="0">
            <a:spAutoFit/>
          </a:bodyPr>
          <a:lstStyle/>
          <a:p>
            <a:pPr algn="ctr"/>
            <a:r>
              <a:rPr lang="en-GB" sz="3600" u="sng" dirty="0">
                <a:latin typeface="Times New Roman" panose="02020603050405020304" pitchFamily="18" charset="0"/>
                <a:cs typeface="Times New Roman" panose="02020603050405020304" pitchFamily="18" charset="0"/>
              </a:rPr>
              <a:t>Pro-environmentalism</a:t>
            </a:r>
          </a:p>
        </p:txBody>
      </p:sp>
      <p:sp>
        <p:nvSpPr>
          <p:cNvPr id="4" name="TextBox 3">
            <a:extLst>
              <a:ext uri="{FF2B5EF4-FFF2-40B4-BE49-F238E27FC236}">
                <a16:creationId xmlns:a16="http://schemas.microsoft.com/office/drawing/2014/main" id="{7F21DD40-C700-3DB4-4473-270708C53527}"/>
              </a:ext>
            </a:extLst>
          </p:cNvPr>
          <p:cNvSpPr txBox="1"/>
          <p:nvPr/>
        </p:nvSpPr>
        <p:spPr>
          <a:xfrm>
            <a:off x="487157" y="1225706"/>
            <a:ext cx="5770880" cy="5006499"/>
          </a:xfrm>
          <a:prstGeom prst="rect">
            <a:avLst/>
          </a:prstGeom>
          <a:noFill/>
        </p:spPr>
        <p:txBody>
          <a:bodyPr wrap="square" rtlCol="0">
            <a:spAutoFit/>
          </a:bodyPr>
          <a:lstStyle/>
          <a:p>
            <a:pPr marL="285750" indent="-285750">
              <a:spcAft>
                <a:spcPts val="800"/>
              </a:spcAft>
              <a:buFont typeface="Wingdings" panose="05000000000000000000" pitchFamily="2" charset="2"/>
              <a:buChar char="Ø"/>
            </a:pPr>
            <a:r>
              <a:rPr lang="en-GB" dirty="0">
                <a:latin typeface="Times New Roman" panose="02020603050405020304" pitchFamily="18" charset="0"/>
                <a:cs typeface="Times New Roman" panose="02020603050405020304" pitchFamily="18" charset="0"/>
              </a:rPr>
              <a:t>TCOYT - </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promotes volunteer-based trail maintenance and highlights all trail repair, clean-up and build efforts from trail crews and volunteers across Europe. In 2022 alone, over 6900 volunteer hours were contributed through this initiative (IMBA, 2023). </a:t>
            </a:r>
          </a:p>
          <a:p>
            <a:pPr>
              <a:spcAft>
                <a:spcPts val="800"/>
              </a:spcAft>
            </a:pPr>
            <a:endParaRPr lang="en-GB"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en-GB" dirty="0">
                <a:latin typeface="Times New Roman" panose="02020603050405020304" pitchFamily="18" charset="0"/>
                <a:cs typeface="Times New Roman" panose="02020603050405020304" pitchFamily="18" charset="0"/>
              </a:rPr>
              <a:t>Trash Free Trails  - </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community-focused, non-profit organisation which aims to</a:t>
            </a:r>
            <a:r>
              <a:rPr lang="en-GB"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reconnect people with nature through the simple yet meaningful act of removing single-use pollution from wild places. In 2022, TFT removed over 7000Kg of rubbish from 9775km of trails through 2810 volunteer hours.</a:t>
            </a:r>
          </a:p>
          <a:p>
            <a:pPr marL="285750" indent="-285750">
              <a:buFont typeface="Wingdings" panose="05000000000000000000" pitchFamily="2" charset="2"/>
              <a:buChar char="Ø"/>
            </a:pPr>
            <a:endParaRPr lang="en-GB"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marL="285750" indent="-285750">
              <a:buFont typeface="Wingdings" panose="05000000000000000000" pitchFamily="2" charset="2"/>
              <a:buChar char="Ø"/>
            </a:pPr>
            <a:r>
              <a:rPr lang="en-GB"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Marin Tidy Trails - also seeks to mobilise the mountain bike community in removing litter from trails through trail tidy days and campaigning.</a:t>
            </a:r>
          </a:p>
          <a:p>
            <a:endParaRPr lang="en-GB"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8" name="Picture 7" descr="A group of people holding shovels&#10;&#10;Description automatically generated">
            <a:extLst>
              <a:ext uri="{FF2B5EF4-FFF2-40B4-BE49-F238E27FC236}">
                <a16:creationId xmlns:a16="http://schemas.microsoft.com/office/drawing/2014/main" id="{B5D79A77-736E-5EA2-1A5F-E1CE5F852ED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98812" y="1113735"/>
            <a:ext cx="5493188" cy="5019040"/>
          </a:xfrm>
          <a:prstGeom prst="rect">
            <a:avLst/>
          </a:prstGeom>
        </p:spPr>
      </p:pic>
    </p:spTree>
    <p:extLst>
      <p:ext uri="{BB962C8B-B14F-4D97-AF65-F5344CB8AC3E}">
        <p14:creationId xmlns:p14="http://schemas.microsoft.com/office/powerpoint/2010/main" val="7968847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0B761509-3B9A-49A6-A84B-C3D8681169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997"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0" name="Freeform: Shape 19">
            <a:extLst>
              <a:ext uri="{FF2B5EF4-FFF2-40B4-BE49-F238E27FC236}">
                <a16:creationId xmlns:a16="http://schemas.microsoft.com/office/drawing/2014/main" id="{91DE43FD-EB47-414A-B0AB-169B0FFFA5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272922" cy="6858000"/>
          </a:xfrm>
          <a:custGeom>
            <a:avLst/>
            <a:gdLst>
              <a:gd name="connsiteX0" fmla="*/ 0 w 9272922"/>
              <a:gd name="connsiteY0" fmla="*/ 0 h 6858000"/>
              <a:gd name="connsiteX1" fmla="*/ 1733417 w 9272922"/>
              <a:gd name="connsiteY1" fmla="*/ 0 h 6858000"/>
              <a:gd name="connsiteX2" fmla="*/ 3307976 w 9272922"/>
              <a:gd name="connsiteY2" fmla="*/ 0 h 6858000"/>
              <a:gd name="connsiteX3" fmla="*/ 8126249 w 9272922"/>
              <a:gd name="connsiteY3" fmla="*/ 0 h 6858000"/>
              <a:gd name="connsiteX4" fmla="*/ 8138896 w 9272922"/>
              <a:gd name="connsiteY4" fmla="*/ 31774 h 6858000"/>
              <a:gd name="connsiteX5" fmla="*/ 9193904 w 9272922"/>
              <a:gd name="connsiteY5" fmla="*/ 2682457 h 6858000"/>
              <a:gd name="connsiteX6" fmla="*/ 9193904 w 9272922"/>
              <a:gd name="connsiteY6" fmla="*/ 3752208 h 6858000"/>
              <a:gd name="connsiteX7" fmla="*/ 8036400 w 9272922"/>
              <a:gd name="connsiteY7" fmla="*/ 6660411 h 6858000"/>
              <a:gd name="connsiteX8" fmla="*/ 7957938 w 9272922"/>
              <a:gd name="connsiteY8" fmla="*/ 6857542 h 6858000"/>
              <a:gd name="connsiteX9" fmla="*/ 3307976 w 9272922"/>
              <a:gd name="connsiteY9" fmla="*/ 6857542 h 6858000"/>
              <a:gd name="connsiteX10" fmla="*/ 3307976 w 9272922"/>
              <a:gd name="connsiteY10" fmla="*/ 6858000 h 6858000"/>
              <a:gd name="connsiteX11" fmla="*/ 0 w 9272922"/>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272922" h="6858000">
                <a:moveTo>
                  <a:pt x="0" y="0"/>
                </a:moveTo>
                <a:lnTo>
                  <a:pt x="1733417" y="0"/>
                </a:lnTo>
                <a:lnTo>
                  <a:pt x="3307976" y="0"/>
                </a:lnTo>
                <a:lnTo>
                  <a:pt x="8126249" y="0"/>
                </a:lnTo>
                <a:lnTo>
                  <a:pt x="8138896" y="31774"/>
                </a:lnTo>
                <a:cubicBezTo>
                  <a:pt x="9193904" y="2682457"/>
                  <a:pt x="9193904" y="2682457"/>
                  <a:pt x="9193904" y="2682457"/>
                </a:cubicBezTo>
                <a:cubicBezTo>
                  <a:pt x="9299262" y="2988100"/>
                  <a:pt x="9299262" y="3446565"/>
                  <a:pt x="9193904" y="3752208"/>
                </a:cubicBezTo>
                <a:cubicBezTo>
                  <a:pt x="8709916" y="4968215"/>
                  <a:pt x="8331802" y="5918220"/>
                  <a:pt x="8036400" y="6660411"/>
                </a:cubicBezTo>
                <a:lnTo>
                  <a:pt x="7957938" y="6857542"/>
                </a:lnTo>
                <a:lnTo>
                  <a:pt x="3307976" y="6857542"/>
                </a:lnTo>
                <a:lnTo>
                  <a:pt x="3307976" y="6858000"/>
                </a:lnTo>
                <a:lnTo>
                  <a:pt x="0" y="6858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22" name="Group 21">
            <a:extLst>
              <a:ext uri="{FF2B5EF4-FFF2-40B4-BE49-F238E27FC236}">
                <a16:creationId xmlns:a16="http://schemas.microsoft.com/office/drawing/2014/main" id="{58495BCC-CE77-4CC2-952E-846F41119FD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160561" y="1075188"/>
            <a:ext cx="1562267" cy="1172973"/>
            <a:chOff x="9160561" y="1075188"/>
            <a:chExt cx="1562267" cy="1172973"/>
          </a:xfrm>
        </p:grpSpPr>
        <p:sp>
          <p:nvSpPr>
            <p:cNvPr id="23" name="Freeform 5">
              <a:extLst>
                <a:ext uri="{FF2B5EF4-FFF2-40B4-BE49-F238E27FC236}">
                  <a16:creationId xmlns:a16="http://schemas.microsoft.com/office/drawing/2014/main" id="{1B42538B-E30F-4967-A6C1-8EBA775F4D6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9160561" y="1423846"/>
              <a:ext cx="935037" cy="8243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bg1"/>
              </a:solidFill>
            </a:ln>
          </p:spPr>
          <p:txBody>
            <a:bodyPr vert="horz" wrap="square" lIns="91440" tIns="45720" rIns="91440" bIns="45720" numCol="1" anchor="t" anchorCtr="0" compatLnSpc="1">
              <a:prstTxWarp prst="textNoShape">
                <a:avLst/>
              </a:prstTxWarp>
            </a:bodyPr>
            <a:lstStyle/>
            <a:p>
              <a:endParaRPr lang="en-US"/>
            </a:p>
          </p:txBody>
        </p:sp>
        <p:sp>
          <p:nvSpPr>
            <p:cNvPr id="24" name="Freeform 5">
              <a:extLst>
                <a:ext uri="{FF2B5EF4-FFF2-40B4-BE49-F238E27FC236}">
                  <a16:creationId xmlns:a16="http://schemas.microsoft.com/office/drawing/2014/main" id="{9A6BD9AC-4DE7-4B20-8547-4E3B375C21F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9960661" y="1075188"/>
              <a:ext cx="762167" cy="6719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bg1"/>
              </a:solidFill>
            </a:ln>
          </p:spPr>
          <p:txBody>
            <a:bodyPr vert="horz" wrap="square" lIns="91440" tIns="45720" rIns="91440" bIns="45720" numCol="1" anchor="t" anchorCtr="0" compatLnSpc="1">
              <a:prstTxWarp prst="textNoShape">
                <a:avLst/>
              </a:prstTxWarp>
            </a:bodyPr>
            <a:lstStyle/>
            <a:p>
              <a:endParaRPr lang="en-US"/>
            </a:p>
          </p:txBody>
        </p:sp>
      </p:grpSp>
      <p:pic>
        <p:nvPicPr>
          <p:cNvPr id="6" name="Picture 5">
            <a:extLst>
              <a:ext uri="{FF2B5EF4-FFF2-40B4-BE49-F238E27FC236}">
                <a16:creationId xmlns:a16="http://schemas.microsoft.com/office/drawing/2014/main" id="{A104DB14-A50B-0FA2-49B6-087897843165}"/>
              </a:ext>
            </a:extLst>
          </p:cNvPr>
          <p:cNvPicPr>
            <a:picLocks noChangeAspect="1"/>
          </p:cNvPicPr>
          <p:nvPr/>
        </p:nvPicPr>
        <p:blipFill>
          <a:blip r:embed="rId3"/>
          <a:stretch>
            <a:fillRect/>
          </a:stretch>
        </p:blipFill>
        <p:spPr>
          <a:xfrm>
            <a:off x="10732860" y="0"/>
            <a:ext cx="1459140" cy="533756"/>
          </a:xfrm>
          <a:prstGeom prst="rect">
            <a:avLst/>
          </a:prstGeom>
        </p:spPr>
      </p:pic>
      <p:pic>
        <p:nvPicPr>
          <p:cNvPr id="10" name="Picture 9" descr="A blue text on a white background&#10;&#10;Description automatically generated with medium confidence">
            <a:extLst>
              <a:ext uri="{FF2B5EF4-FFF2-40B4-BE49-F238E27FC236}">
                <a16:creationId xmlns:a16="http://schemas.microsoft.com/office/drawing/2014/main" id="{ECFC0495-9B5E-B9DE-8FFA-93F1EF28749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26275"/>
            <a:ext cx="2257028" cy="533756"/>
          </a:xfrm>
          <a:prstGeom prst="rect">
            <a:avLst/>
          </a:prstGeom>
        </p:spPr>
      </p:pic>
      <p:sp>
        <p:nvSpPr>
          <p:cNvPr id="9" name="TextBox 8">
            <a:extLst>
              <a:ext uri="{FF2B5EF4-FFF2-40B4-BE49-F238E27FC236}">
                <a16:creationId xmlns:a16="http://schemas.microsoft.com/office/drawing/2014/main" id="{070F94A6-9DE0-419D-1FCE-F895A534A33F}"/>
              </a:ext>
            </a:extLst>
          </p:cNvPr>
          <p:cNvSpPr txBox="1"/>
          <p:nvPr/>
        </p:nvSpPr>
        <p:spPr>
          <a:xfrm>
            <a:off x="2405448" y="3338032"/>
            <a:ext cx="3523962" cy="250197"/>
          </a:xfrm>
          <a:prstGeom prst="rect">
            <a:avLst/>
          </a:prstGeom>
          <a:noFill/>
        </p:spPr>
        <p:txBody>
          <a:bodyPr wrap="square">
            <a:spAutoFit/>
          </a:bodyPr>
          <a:lstStyle/>
          <a:p>
            <a:pPr defTabSz="521208">
              <a:spcAft>
                <a:spcPts val="600"/>
              </a:spcAft>
            </a:pPr>
            <a:r>
              <a:rPr lang="en-GB" sz="1026" kern="1200">
                <a:solidFill>
                  <a:schemeClr val="bg2"/>
                </a:solidFill>
                <a:latin typeface="+mn-lt"/>
                <a:ea typeface="+mn-ea"/>
                <a:cs typeface="+mn-cs"/>
              </a:rPr>
              <a:t>What is a sustainable trail?</a:t>
            </a:r>
            <a:endParaRPr lang="en-GB" sz="1800">
              <a:solidFill>
                <a:schemeClr val="bg2"/>
              </a:solidFill>
            </a:endParaRPr>
          </a:p>
        </p:txBody>
      </p:sp>
      <p:pic>
        <p:nvPicPr>
          <p:cNvPr id="12" name="Picture 11" descr="A group of people digging in the woods&#10;&#10;Description automatically generated with medium confidence">
            <a:extLst>
              <a:ext uri="{FF2B5EF4-FFF2-40B4-BE49-F238E27FC236}">
                <a16:creationId xmlns:a16="http://schemas.microsoft.com/office/drawing/2014/main" id="{15EE5903-C999-EF16-4278-51C7182DBA0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5634" y="2008388"/>
            <a:ext cx="6731001" cy="4486238"/>
          </a:xfrm>
          <a:prstGeom prst="rect">
            <a:avLst/>
          </a:prstGeom>
        </p:spPr>
      </p:pic>
      <p:sp>
        <p:nvSpPr>
          <p:cNvPr id="13" name="TextBox 12">
            <a:extLst>
              <a:ext uri="{FF2B5EF4-FFF2-40B4-BE49-F238E27FC236}">
                <a16:creationId xmlns:a16="http://schemas.microsoft.com/office/drawing/2014/main" id="{9BDC9033-ACD0-B147-8E16-A4F321729117}"/>
              </a:ext>
            </a:extLst>
          </p:cNvPr>
          <p:cNvSpPr txBox="1"/>
          <p:nvPr/>
        </p:nvSpPr>
        <p:spPr>
          <a:xfrm>
            <a:off x="9468610" y="2664074"/>
            <a:ext cx="3987640" cy="2446824"/>
          </a:xfrm>
          <a:prstGeom prst="rect">
            <a:avLst/>
          </a:prstGeom>
          <a:noFill/>
        </p:spPr>
        <p:txBody>
          <a:bodyPr wrap="square" rtlCol="0">
            <a:spAutoFit/>
          </a:bodyPr>
          <a:lstStyle/>
          <a:p>
            <a:pPr defTabSz="521208">
              <a:spcAft>
                <a:spcPts val="600"/>
              </a:spcAft>
            </a:pPr>
            <a:r>
              <a:rPr lang="en-GB" sz="4000" kern="1200" dirty="0">
                <a:solidFill>
                  <a:schemeClr val="bg1"/>
                </a:solidFill>
                <a:latin typeface="Times New Roman" panose="02020603050405020304" pitchFamily="18" charset="0"/>
                <a:cs typeface="Times New Roman" panose="02020603050405020304" pitchFamily="18" charset="0"/>
              </a:rPr>
              <a:t>What is a </a:t>
            </a:r>
          </a:p>
          <a:p>
            <a:pPr defTabSz="521208">
              <a:spcAft>
                <a:spcPts val="600"/>
              </a:spcAft>
            </a:pPr>
            <a:r>
              <a:rPr lang="en-GB" sz="4000" kern="1200" dirty="0">
                <a:solidFill>
                  <a:schemeClr val="bg1"/>
                </a:solidFill>
                <a:latin typeface="Times New Roman" panose="02020603050405020304" pitchFamily="18" charset="0"/>
                <a:cs typeface="Times New Roman" panose="02020603050405020304" pitchFamily="18" charset="0"/>
              </a:rPr>
              <a:t>sustainable </a:t>
            </a:r>
          </a:p>
          <a:p>
            <a:pPr defTabSz="521208">
              <a:spcAft>
                <a:spcPts val="600"/>
              </a:spcAft>
            </a:pPr>
            <a:r>
              <a:rPr lang="en-GB" sz="4000" kern="1200" dirty="0">
                <a:solidFill>
                  <a:schemeClr val="bg1"/>
                </a:solidFill>
                <a:latin typeface="Times New Roman" panose="02020603050405020304" pitchFamily="18" charset="0"/>
                <a:cs typeface="Times New Roman" panose="02020603050405020304" pitchFamily="18" charset="0"/>
              </a:rPr>
              <a:t>trail?</a:t>
            </a:r>
          </a:p>
          <a:p>
            <a:pPr>
              <a:spcAft>
                <a:spcPts val="600"/>
              </a:spcAft>
            </a:pPr>
            <a:endParaRPr lang="en-GB" dirty="0"/>
          </a:p>
        </p:txBody>
      </p:sp>
    </p:spTree>
    <p:extLst>
      <p:ext uri="{BB962C8B-B14F-4D97-AF65-F5344CB8AC3E}">
        <p14:creationId xmlns:p14="http://schemas.microsoft.com/office/powerpoint/2010/main" val="29401421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104DB14-A50B-0FA2-49B6-087897843165}"/>
              </a:ext>
            </a:extLst>
          </p:cNvPr>
          <p:cNvPicPr>
            <a:picLocks noChangeAspect="1"/>
          </p:cNvPicPr>
          <p:nvPr/>
        </p:nvPicPr>
        <p:blipFill>
          <a:blip r:embed="rId3"/>
          <a:stretch>
            <a:fillRect/>
          </a:stretch>
        </p:blipFill>
        <p:spPr>
          <a:xfrm>
            <a:off x="9667875" y="0"/>
            <a:ext cx="2524125" cy="828675"/>
          </a:xfrm>
          <a:prstGeom prst="rect">
            <a:avLst/>
          </a:prstGeom>
        </p:spPr>
      </p:pic>
      <p:pic>
        <p:nvPicPr>
          <p:cNvPr id="10" name="Picture 9" descr="A blue text on a white background&#10;&#10;Description automatically generated with medium confidence">
            <a:extLst>
              <a:ext uri="{FF2B5EF4-FFF2-40B4-BE49-F238E27FC236}">
                <a16:creationId xmlns:a16="http://schemas.microsoft.com/office/drawing/2014/main" id="{ECFC0495-9B5E-B9DE-8FFA-93F1EF28749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61832"/>
            <a:ext cx="2819794" cy="666843"/>
          </a:xfrm>
          <a:prstGeom prst="rect">
            <a:avLst/>
          </a:prstGeom>
        </p:spPr>
      </p:pic>
      <p:sp>
        <p:nvSpPr>
          <p:cNvPr id="2" name="TextBox 1">
            <a:extLst>
              <a:ext uri="{FF2B5EF4-FFF2-40B4-BE49-F238E27FC236}">
                <a16:creationId xmlns:a16="http://schemas.microsoft.com/office/drawing/2014/main" id="{7A3A5102-DFEA-BFE2-16C8-DC035E54C8C8}"/>
              </a:ext>
            </a:extLst>
          </p:cNvPr>
          <p:cNvSpPr txBox="1"/>
          <p:nvPr/>
        </p:nvSpPr>
        <p:spPr>
          <a:xfrm>
            <a:off x="2674467" y="703529"/>
            <a:ext cx="7138736" cy="646331"/>
          </a:xfrm>
          <a:prstGeom prst="rect">
            <a:avLst/>
          </a:prstGeom>
          <a:noFill/>
        </p:spPr>
        <p:txBody>
          <a:bodyPr wrap="square" rtlCol="0">
            <a:spAutoFit/>
          </a:bodyPr>
          <a:lstStyle/>
          <a:p>
            <a:pPr algn="ctr"/>
            <a:r>
              <a:rPr lang="en-GB" sz="3600" u="sng" dirty="0">
                <a:latin typeface="Times New Roman" panose="02020603050405020304" pitchFamily="18" charset="0"/>
                <a:cs typeface="Times New Roman" panose="02020603050405020304" pitchFamily="18" charset="0"/>
              </a:rPr>
              <a:t>Trail Associations: Holistic Practice?  </a:t>
            </a:r>
          </a:p>
        </p:txBody>
      </p:sp>
      <p:sp>
        <p:nvSpPr>
          <p:cNvPr id="3" name="TextBox 2">
            <a:extLst>
              <a:ext uri="{FF2B5EF4-FFF2-40B4-BE49-F238E27FC236}">
                <a16:creationId xmlns:a16="http://schemas.microsoft.com/office/drawing/2014/main" id="{8F3F3FEC-97E5-1156-4B89-FF317C9A02AA}"/>
              </a:ext>
            </a:extLst>
          </p:cNvPr>
          <p:cNvSpPr txBox="1"/>
          <p:nvPr/>
        </p:nvSpPr>
        <p:spPr>
          <a:xfrm>
            <a:off x="259949" y="2830484"/>
            <a:ext cx="5347502" cy="3970318"/>
          </a:xfrm>
          <a:prstGeom prst="rect">
            <a:avLst/>
          </a:prstGeom>
          <a:noFill/>
        </p:spPr>
        <p:txBody>
          <a:bodyPr wrap="square" rtlCol="0">
            <a:spAutoFit/>
          </a:bodyPr>
          <a:lstStyle/>
          <a:p>
            <a:endParaRPr lang="en-GB" dirty="0">
              <a:latin typeface="Times New Roman" panose="02020603050405020304" pitchFamily="18" charset="0"/>
              <a:ea typeface="Calibri" panose="020F0502020204030204" pitchFamily="34" charset="0"/>
              <a:cs typeface="Times New Roman" panose="02020603050405020304" pitchFamily="18" charset="0"/>
            </a:endParaRPr>
          </a:p>
          <a:p>
            <a:r>
              <a:rPr lang="en-GB" dirty="0">
                <a:effectLst/>
                <a:latin typeface="Times New Roman" panose="02020603050405020304" pitchFamily="18" charset="0"/>
                <a:ea typeface="Calibri" panose="020F0502020204030204" pitchFamily="34" charset="0"/>
                <a:cs typeface="Times New Roman" panose="02020603050405020304" pitchFamily="18" charset="0"/>
              </a:rPr>
              <a:t>Voluntary participation in recreation and conservation projects </a:t>
            </a:r>
            <a:r>
              <a:rPr lang="en-GB" dirty="0">
                <a:latin typeface="Times New Roman" panose="02020603050405020304" pitchFamily="18" charset="0"/>
                <a:ea typeface="Calibri" panose="020F0502020204030204" pitchFamily="34" charset="0"/>
                <a:cs typeface="Times New Roman" panose="02020603050405020304" pitchFamily="18" charset="0"/>
              </a:rPr>
              <a:t>can</a:t>
            </a:r>
            <a:r>
              <a:rPr lang="en-GB" dirty="0">
                <a:effectLst/>
                <a:latin typeface="Times New Roman" panose="02020603050405020304" pitchFamily="18" charset="0"/>
                <a:ea typeface="Calibri" panose="020F0502020204030204" pitchFamily="34" charset="0"/>
                <a:cs typeface="Times New Roman" panose="02020603050405020304" pitchFamily="18" charset="0"/>
              </a:rPr>
              <a:t> enhance awareness of environmental issues (</a:t>
            </a:r>
            <a:r>
              <a:rPr lang="en-GB" dirty="0" err="1">
                <a:effectLst/>
                <a:latin typeface="Times New Roman" panose="02020603050405020304" pitchFamily="18" charset="0"/>
                <a:ea typeface="Calibri" panose="020F0502020204030204" pitchFamily="34" charset="0"/>
                <a:cs typeface="Times New Roman" panose="02020603050405020304" pitchFamily="18" charset="0"/>
              </a:rPr>
              <a:t>Asah</a:t>
            </a:r>
            <a:r>
              <a:rPr lang="en-GB" dirty="0">
                <a:effectLst/>
                <a:latin typeface="Times New Roman" panose="02020603050405020304" pitchFamily="18" charset="0"/>
                <a:ea typeface="Calibri" panose="020F0502020204030204" pitchFamily="34" charset="0"/>
                <a:cs typeface="Times New Roman" panose="02020603050405020304" pitchFamily="18" charset="0"/>
              </a:rPr>
              <a:t> and </a:t>
            </a:r>
            <a:r>
              <a:rPr lang="en-GB" dirty="0" err="1">
                <a:effectLst/>
                <a:latin typeface="Times New Roman" panose="02020603050405020304" pitchFamily="18" charset="0"/>
                <a:ea typeface="Calibri" panose="020F0502020204030204" pitchFamily="34" charset="0"/>
                <a:cs typeface="Times New Roman" panose="02020603050405020304" pitchFamily="18" charset="0"/>
              </a:rPr>
              <a:t>Blahna</a:t>
            </a:r>
            <a:r>
              <a:rPr lang="en-GB" dirty="0">
                <a:effectLst/>
                <a:latin typeface="Times New Roman" panose="02020603050405020304" pitchFamily="18" charset="0"/>
                <a:ea typeface="Calibri" panose="020F0502020204030204" pitchFamily="34" charset="0"/>
                <a:cs typeface="Times New Roman" panose="02020603050405020304" pitchFamily="18" charset="0"/>
              </a:rPr>
              <a:t> </a:t>
            </a:r>
            <a:r>
              <a:rPr lang="en-GB" u="sng" dirty="0">
                <a:effectLst/>
                <a:latin typeface="Times New Roman" panose="02020603050405020304" pitchFamily="18" charset="0"/>
                <a:ea typeface="Calibri" panose="020F0502020204030204" pitchFamily="34" charset="0"/>
                <a:cs typeface="Times New Roman" panose="02020603050405020304" pitchFamily="18" charset="0"/>
                <a:hlinkClick r:id="rId5" tooltip="Asah, S. T. and Blahna, D. J. (2012). Motivational functionalism and urban conservation stewardship: implications for volunteer involvement. Conservation Letters 5, 470-477.">
                  <a:extLst>
                    <a:ext uri="{A12FA001-AC4F-418D-AE19-62706E023703}">
                      <ahyp:hlinkClr xmlns:ahyp="http://schemas.microsoft.com/office/drawing/2018/hyperlinkcolor" val="tx"/>
                    </a:ext>
                  </a:extLst>
                </a:hlinkClick>
              </a:rPr>
              <a:t>2012</a:t>
            </a:r>
            <a:r>
              <a:rPr lang="en-GB" dirty="0">
                <a:effectLst/>
                <a:latin typeface="Times New Roman" panose="02020603050405020304" pitchFamily="18" charset="0"/>
                <a:ea typeface="Calibri" panose="020F0502020204030204" pitchFamily="34" charset="0"/>
                <a:cs typeface="Times New Roman" panose="02020603050405020304" pitchFamily="18" charset="0"/>
              </a:rPr>
              <a:t>; </a:t>
            </a:r>
            <a:r>
              <a:rPr lang="en-GB" dirty="0" err="1">
                <a:effectLst/>
                <a:latin typeface="Times New Roman" panose="02020603050405020304" pitchFamily="18" charset="0"/>
                <a:ea typeface="Calibri" panose="020F0502020204030204" pitchFamily="34" charset="0"/>
                <a:cs typeface="Times New Roman" panose="02020603050405020304" pitchFamily="18" charset="0"/>
              </a:rPr>
              <a:t>Molsher</a:t>
            </a:r>
            <a:r>
              <a:rPr lang="en-GB" dirty="0">
                <a:effectLst/>
                <a:latin typeface="Times New Roman" panose="02020603050405020304" pitchFamily="18" charset="0"/>
                <a:ea typeface="Calibri" panose="020F0502020204030204" pitchFamily="34" charset="0"/>
                <a:cs typeface="Times New Roman" panose="02020603050405020304" pitchFamily="18" charset="0"/>
              </a:rPr>
              <a:t> and Townsend, 2015) and lead to attitudinal shifts (indicative of increased inner sustainability) and improved stewardship (</a:t>
            </a:r>
            <a:r>
              <a:rPr lang="en-GB" dirty="0" err="1">
                <a:effectLst/>
                <a:latin typeface="Times New Roman" panose="02020603050405020304" pitchFamily="18" charset="0"/>
                <a:ea typeface="Calibri" panose="020F0502020204030204" pitchFamily="34" charset="0"/>
                <a:cs typeface="Times New Roman" panose="02020603050405020304" pitchFamily="18" charset="0"/>
              </a:rPr>
              <a:t>Dresner</a:t>
            </a:r>
            <a:r>
              <a:rPr lang="en-GB" dirty="0">
                <a:effectLst/>
                <a:latin typeface="Times New Roman" panose="02020603050405020304" pitchFamily="18" charset="0"/>
                <a:ea typeface="Calibri" panose="020F0502020204030204" pitchFamily="34" charset="0"/>
                <a:cs typeface="Times New Roman" panose="02020603050405020304" pitchFamily="18" charset="0"/>
              </a:rPr>
              <a:t> and Fischer </a:t>
            </a:r>
            <a:r>
              <a:rPr lang="en-GB" u="sng" dirty="0">
                <a:effectLst/>
                <a:latin typeface="Times New Roman" panose="02020603050405020304" pitchFamily="18" charset="0"/>
                <a:ea typeface="Calibri" panose="020F0502020204030204" pitchFamily="34" charset="0"/>
                <a:cs typeface="Times New Roman" panose="02020603050405020304" pitchFamily="18" charset="0"/>
                <a:hlinkClick r:id="rId6" tooltip="Dresner, M. and Fischer, K. A. (2013). Environmental stewardship outcomes from year-long invasive species restoration projects in middle school. Invasive Plant Science and Management 6 (3), 444-448.">
                  <a:extLst>
                    <a:ext uri="{A12FA001-AC4F-418D-AE19-62706E023703}">
                      <ahyp:hlinkClr xmlns:ahyp="http://schemas.microsoft.com/office/drawing/2018/hyperlinkcolor" val="tx"/>
                    </a:ext>
                  </a:extLst>
                </a:hlinkClick>
              </a:rPr>
              <a:t>2013</a:t>
            </a:r>
            <a:r>
              <a:rPr lang="en-GB" dirty="0">
                <a:effectLst/>
                <a:latin typeface="Times New Roman" panose="02020603050405020304" pitchFamily="18" charset="0"/>
                <a:ea typeface="Calibri" panose="020F0502020204030204" pitchFamily="34" charset="0"/>
                <a:cs typeface="Times New Roman" panose="02020603050405020304" pitchFamily="18" charset="0"/>
              </a:rPr>
              <a:t>; </a:t>
            </a:r>
            <a:r>
              <a:rPr lang="en-GB" dirty="0" err="1">
                <a:effectLst/>
                <a:latin typeface="Times New Roman" panose="02020603050405020304" pitchFamily="18" charset="0"/>
                <a:ea typeface="Calibri" panose="020F0502020204030204" pitchFamily="34" charset="0"/>
                <a:cs typeface="Times New Roman" panose="02020603050405020304" pitchFamily="18" charset="0"/>
              </a:rPr>
              <a:t>Schild</a:t>
            </a:r>
            <a:r>
              <a:rPr lang="en-GB" dirty="0">
                <a:effectLst/>
                <a:latin typeface="Times New Roman" panose="02020603050405020304" pitchFamily="18" charset="0"/>
                <a:ea typeface="Calibri" panose="020F0502020204030204" pitchFamily="34" charset="0"/>
                <a:cs typeface="Times New Roman" panose="02020603050405020304" pitchFamily="18" charset="0"/>
              </a:rPr>
              <a:t>, 2018). </a:t>
            </a:r>
          </a:p>
          <a:p>
            <a:endParaRPr lang="en-GB" dirty="0">
              <a:latin typeface="Times New Roman" panose="02020603050405020304" pitchFamily="18" charset="0"/>
              <a:cs typeface="Times New Roman" panose="02020603050405020304" pitchFamily="18" charset="0"/>
            </a:endParaRPr>
          </a:p>
          <a:p>
            <a:r>
              <a:rPr lang="en-GB" dirty="0">
                <a:effectLst/>
                <a:latin typeface="Times New Roman" panose="02020603050405020304" pitchFamily="18" charset="0"/>
                <a:ea typeface="Calibri" panose="020F0502020204030204" pitchFamily="34" charset="0"/>
                <a:cs typeface="Times New Roman" panose="02020603050405020304" pitchFamily="18" charset="0"/>
              </a:rPr>
              <a:t>However, alongside environmental reasons, the social and fun aspects of volunteer trail building activity have been shown to be important motivations for participation which might contribute to the development of inner dimensions of sustainability (Kamei, et al., 2016). </a:t>
            </a:r>
            <a:endParaRPr lang="en-GB" dirty="0">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ACB066CD-6D9E-8E36-B2C9-7DBA9C804C47}"/>
              </a:ext>
            </a:extLst>
          </p:cNvPr>
          <p:cNvPicPr>
            <a:picLocks noChangeAspect="1"/>
          </p:cNvPicPr>
          <p:nvPr/>
        </p:nvPicPr>
        <p:blipFill>
          <a:blip r:embed="rId7"/>
          <a:stretch>
            <a:fillRect/>
          </a:stretch>
        </p:blipFill>
        <p:spPr>
          <a:xfrm>
            <a:off x="5757922" y="2496526"/>
            <a:ext cx="6324600" cy="3200400"/>
          </a:xfrm>
          <a:prstGeom prst="rect">
            <a:avLst/>
          </a:prstGeom>
        </p:spPr>
      </p:pic>
      <p:sp>
        <p:nvSpPr>
          <p:cNvPr id="8" name="TextBox 7">
            <a:extLst>
              <a:ext uri="{FF2B5EF4-FFF2-40B4-BE49-F238E27FC236}">
                <a16:creationId xmlns:a16="http://schemas.microsoft.com/office/drawing/2014/main" id="{4ADE857E-9CDA-B39B-E24E-B19CCACA0253}"/>
              </a:ext>
            </a:extLst>
          </p:cNvPr>
          <p:cNvSpPr txBox="1"/>
          <p:nvPr/>
        </p:nvSpPr>
        <p:spPr>
          <a:xfrm>
            <a:off x="259949" y="1930278"/>
            <a:ext cx="6094070" cy="923330"/>
          </a:xfrm>
          <a:prstGeom prst="rect">
            <a:avLst/>
          </a:prstGeom>
          <a:noFill/>
        </p:spPr>
        <p:txBody>
          <a:bodyPr wrap="square">
            <a:spAutoFit/>
          </a:bodyPr>
          <a:lstStyle/>
          <a:p>
            <a:r>
              <a:rPr lang="en-GB" dirty="0">
                <a:effectLst/>
                <a:latin typeface="Times New Roman" panose="02020603050405020304" pitchFamily="18" charset="0"/>
                <a:ea typeface="Calibri" panose="020F0502020204030204" pitchFamily="34" charset="0"/>
                <a:cs typeface="Times New Roman" panose="02020603050405020304" pitchFamily="18" charset="0"/>
              </a:rPr>
              <a:t>The practical benefits of TAs are manifold, but they also have an important role to play in promoting inner dimensions of sustainability and in promoting social and equity benefits.</a:t>
            </a:r>
          </a:p>
        </p:txBody>
      </p:sp>
    </p:spTree>
    <p:extLst>
      <p:ext uri="{BB962C8B-B14F-4D97-AF65-F5344CB8AC3E}">
        <p14:creationId xmlns:p14="http://schemas.microsoft.com/office/powerpoint/2010/main" val="13064786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E0732E-5EF3-BA44-AC42-785FA048F170}"/>
              </a:ext>
            </a:extLst>
          </p:cNvPr>
          <p:cNvSpPr>
            <a:spLocks noGrp="1"/>
          </p:cNvSpPr>
          <p:nvPr>
            <p:ph type="title"/>
          </p:nvPr>
        </p:nvSpPr>
        <p:spPr>
          <a:xfrm>
            <a:off x="986035" y="414337"/>
            <a:ext cx="10515600" cy="741780"/>
          </a:xfrm>
        </p:spPr>
        <p:txBody>
          <a:bodyPr>
            <a:normAutofit/>
          </a:bodyPr>
          <a:lstStyle/>
          <a:p>
            <a:pPr algn="ctr"/>
            <a:r>
              <a:rPr lang="en-GB" sz="3600" u="sng" dirty="0">
                <a:latin typeface="Times New Roman" panose="02020603050405020304" pitchFamily="18" charset="0"/>
                <a:cs typeface="Times New Roman" panose="02020603050405020304" pitchFamily="18" charset="0"/>
              </a:rPr>
              <a:t>Social sustainability</a:t>
            </a:r>
          </a:p>
        </p:txBody>
      </p:sp>
      <p:sp>
        <p:nvSpPr>
          <p:cNvPr id="3" name="Content Placeholder 2">
            <a:extLst>
              <a:ext uri="{FF2B5EF4-FFF2-40B4-BE49-F238E27FC236}">
                <a16:creationId xmlns:a16="http://schemas.microsoft.com/office/drawing/2014/main" id="{DCD00915-D4CE-9173-24BC-B76F058E50A7}"/>
              </a:ext>
            </a:extLst>
          </p:cNvPr>
          <p:cNvSpPr>
            <a:spLocks noGrp="1"/>
          </p:cNvSpPr>
          <p:nvPr>
            <p:ph idx="1"/>
          </p:nvPr>
        </p:nvSpPr>
        <p:spPr>
          <a:xfrm>
            <a:off x="757177" y="1848852"/>
            <a:ext cx="5771147" cy="4828674"/>
          </a:xfrm>
        </p:spPr>
        <p:txBody>
          <a:bodyPr>
            <a:normAutofit/>
          </a:bodyPr>
          <a:lstStyle/>
          <a:p>
            <a:pPr>
              <a:lnSpc>
                <a:spcPct val="100000"/>
              </a:lnSpc>
            </a:pPr>
            <a:r>
              <a:rPr lang="en-GB" sz="2000" dirty="0">
                <a:latin typeface="Times New Roman" panose="02020603050405020304" pitchFamily="18" charset="0"/>
                <a:cs typeface="Times New Roman" panose="02020603050405020304" pitchFamily="18" charset="0"/>
              </a:rPr>
              <a:t>MTB encompasses a broad range of riding styles and disciplines.</a:t>
            </a:r>
          </a:p>
          <a:p>
            <a:pPr>
              <a:lnSpc>
                <a:spcPct val="100000"/>
              </a:lnSpc>
            </a:pPr>
            <a:r>
              <a:rPr lang="en-GB" sz="2000" dirty="0">
                <a:latin typeface="Times New Roman" panose="02020603050405020304" pitchFamily="18" charset="0"/>
                <a:cs typeface="Times New Roman" panose="02020603050405020304" pitchFamily="18" charset="0"/>
              </a:rPr>
              <a:t>Motivations for participation are similarly diverse.</a:t>
            </a:r>
          </a:p>
          <a:p>
            <a:pPr>
              <a:lnSpc>
                <a:spcPct val="100000"/>
              </a:lnSpc>
            </a:pPr>
            <a:r>
              <a:rPr lang="en-GB" sz="2000" dirty="0">
                <a:latin typeface="Times New Roman" panose="02020603050405020304" pitchFamily="18" charset="0"/>
                <a:cs typeface="Times New Roman" panose="02020603050405020304" pitchFamily="18" charset="0"/>
              </a:rPr>
              <a:t>This may have implications for the development and maintenance of identity.</a:t>
            </a:r>
          </a:p>
          <a:p>
            <a:r>
              <a:rPr lang="en-GB" sz="2000" dirty="0">
                <a:latin typeface="Times New Roman" panose="02020603050405020304" pitchFamily="18" charset="0"/>
                <a:cs typeface="Times New Roman" panose="02020603050405020304" pitchFamily="18" charset="0"/>
              </a:rPr>
              <a:t>In turn this affects social identity and our sense of social norms and sense of community.</a:t>
            </a:r>
          </a:p>
          <a:p>
            <a:r>
              <a:rPr lang="en-GB" sz="2000" dirty="0">
                <a:latin typeface="Times New Roman" panose="02020603050405020304" pitchFamily="18" charset="0"/>
                <a:cs typeface="Times New Roman" panose="02020603050405020304" pitchFamily="18" charset="0"/>
              </a:rPr>
              <a:t>Some riders desire extreme, natural trails.</a:t>
            </a:r>
          </a:p>
          <a:p>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en-GB" sz="2000" dirty="0">
                <a:effectLst/>
                <a:latin typeface="Times New Roman" panose="02020603050405020304" pitchFamily="18" charset="0"/>
                <a:ea typeface="Calibri" panose="020F0502020204030204" pitchFamily="34" charset="0"/>
                <a:cs typeface="Times New Roman" panose="02020603050405020304" pitchFamily="18" charset="0"/>
              </a:rPr>
              <a:t>unauthorised’ trails</a:t>
            </a:r>
            <a:r>
              <a:rPr lang="en-GB" sz="20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a:effectLst/>
                <a:latin typeface="Times New Roman" panose="02020603050405020304" pitchFamily="18" charset="0"/>
                <a:ea typeface="Calibri" panose="020F0502020204030204" pitchFamily="34" charset="0"/>
                <a:cs typeface="Times New Roman" panose="02020603050405020304" pitchFamily="18" charset="0"/>
              </a:rPr>
              <a:t>can, under certain circumstances, make an important</a:t>
            </a:r>
            <a:r>
              <a:rPr lang="en-GB" sz="20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a:effectLst/>
                <a:latin typeface="Times New Roman" panose="02020603050405020304" pitchFamily="18" charset="0"/>
                <a:ea typeface="Calibri" panose="020F0502020204030204" pitchFamily="34" charset="0"/>
                <a:cs typeface="Times New Roman" panose="02020603050405020304" pitchFamily="18" charset="0"/>
              </a:rPr>
              <a:t>contribution to local economies, provide physical and mental health benefits, offer sporting challenges, and provide a connection with nature (</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National Access Forum Scotland, 2018). </a:t>
            </a:r>
          </a:p>
          <a:p>
            <a:endParaRPr lang="en-GB" sz="1800" dirty="0">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1AC2821B-6C3A-EED9-422A-D1E6DE422AC9}"/>
              </a:ext>
            </a:extLst>
          </p:cNvPr>
          <p:cNvPicPr>
            <a:picLocks noChangeAspect="1"/>
          </p:cNvPicPr>
          <p:nvPr/>
        </p:nvPicPr>
        <p:blipFill>
          <a:blip r:embed="rId2"/>
          <a:stretch>
            <a:fillRect/>
          </a:stretch>
        </p:blipFill>
        <p:spPr>
          <a:xfrm>
            <a:off x="7033537" y="1668379"/>
            <a:ext cx="4668176" cy="5189621"/>
          </a:xfrm>
          <a:prstGeom prst="rect">
            <a:avLst/>
          </a:prstGeom>
        </p:spPr>
      </p:pic>
      <p:pic>
        <p:nvPicPr>
          <p:cNvPr id="4" name="Picture 3" descr="A blue text on a white background&#10;&#10;Description automatically generated with medium confidence">
            <a:extLst>
              <a:ext uri="{FF2B5EF4-FFF2-40B4-BE49-F238E27FC236}">
                <a16:creationId xmlns:a16="http://schemas.microsoft.com/office/drawing/2014/main" id="{D8B55A7D-935C-14E8-7C06-67F07AF09E3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61832"/>
            <a:ext cx="2819794" cy="666843"/>
          </a:xfrm>
          <a:prstGeom prst="rect">
            <a:avLst/>
          </a:prstGeom>
        </p:spPr>
      </p:pic>
      <p:pic>
        <p:nvPicPr>
          <p:cNvPr id="6" name="Picture 5">
            <a:extLst>
              <a:ext uri="{FF2B5EF4-FFF2-40B4-BE49-F238E27FC236}">
                <a16:creationId xmlns:a16="http://schemas.microsoft.com/office/drawing/2014/main" id="{2C9780BE-9874-57A9-898A-1DFE503572F5}"/>
              </a:ext>
            </a:extLst>
          </p:cNvPr>
          <p:cNvPicPr>
            <a:picLocks noChangeAspect="1"/>
          </p:cNvPicPr>
          <p:nvPr/>
        </p:nvPicPr>
        <p:blipFill>
          <a:blip r:embed="rId4"/>
          <a:stretch>
            <a:fillRect/>
          </a:stretch>
        </p:blipFill>
        <p:spPr>
          <a:xfrm>
            <a:off x="9667875" y="0"/>
            <a:ext cx="2524125" cy="828675"/>
          </a:xfrm>
          <a:prstGeom prst="rect">
            <a:avLst/>
          </a:prstGeom>
        </p:spPr>
      </p:pic>
    </p:spTree>
    <p:extLst>
      <p:ext uri="{BB962C8B-B14F-4D97-AF65-F5344CB8AC3E}">
        <p14:creationId xmlns:p14="http://schemas.microsoft.com/office/powerpoint/2010/main" val="20295335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BEA938-A2EE-F3BA-539A-AF27F9607D85}"/>
              </a:ext>
            </a:extLst>
          </p:cNvPr>
          <p:cNvSpPr>
            <a:spLocks noGrp="1"/>
          </p:cNvSpPr>
          <p:nvPr>
            <p:ph type="title"/>
          </p:nvPr>
        </p:nvSpPr>
        <p:spPr>
          <a:xfrm>
            <a:off x="838200" y="365125"/>
            <a:ext cx="10515600" cy="597401"/>
          </a:xfrm>
        </p:spPr>
        <p:txBody>
          <a:bodyPr>
            <a:normAutofit/>
          </a:bodyPr>
          <a:lstStyle/>
          <a:p>
            <a:pPr algn="ctr"/>
            <a:r>
              <a:rPr lang="en-GB" sz="3600" u="sng" dirty="0">
                <a:latin typeface="Times New Roman" panose="02020603050405020304" pitchFamily="18" charset="0"/>
                <a:cs typeface="Times New Roman" panose="02020603050405020304" pitchFamily="18" charset="0"/>
              </a:rPr>
              <a:t>Unauthorised trail use?</a:t>
            </a:r>
          </a:p>
        </p:txBody>
      </p:sp>
      <p:pic>
        <p:nvPicPr>
          <p:cNvPr id="5" name="Content Placeholder 4">
            <a:extLst>
              <a:ext uri="{FF2B5EF4-FFF2-40B4-BE49-F238E27FC236}">
                <a16:creationId xmlns:a16="http://schemas.microsoft.com/office/drawing/2014/main" id="{D04B9CB9-6025-9640-40DF-57AF8EB07CC3}"/>
              </a:ext>
            </a:extLst>
          </p:cNvPr>
          <p:cNvPicPr>
            <a:picLocks noGrp="1" noChangeAspect="1"/>
          </p:cNvPicPr>
          <p:nvPr>
            <p:ph idx="1"/>
          </p:nvPr>
        </p:nvPicPr>
        <p:blipFill>
          <a:blip r:embed="rId3"/>
          <a:stretch>
            <a:fillRect/>
          </a:stretch>
        </p:blipFill>
        <p:spPr>
          <a:xfrm>
            <a:off x="3105200" y="4160638"/>
            <a:ext cx="5497175" cy="2719138"/>
          </a:xfrm>
        </p:spPr>
      </p:pic>
      <p:sp>
        <p:nvSpPr>
          <p:cNvPr id="7" name="TextBox 6">
            <a:extLst>
              <a:ext uri="{FF2B5EF4-FFF2-40B4-BE49-F238E27FC236}">
                <a16:creationId xmlns:a16="http://schemas.microsoft.com/office/drawing/2014/main" id="{0D11E4AB-CB41-93AB-F2D2-CB4EA926906A}"/>
              </a:ext>
            </a:extLst>
          </p:cNvPr>
          <p:cNvSpPr txBox="1"/>
          <p:nvPr/>
        </p:nvSpPr>
        <p:spPr>
          <a:xfrm>
            <a:off x="735422" y="1593012"/>
            <a:ext cx="11165408" cy="2567626"/>
          </a:xfrm>
          <a:prstGeom prst="rect">
            <a:avLst/>
          </a:prstGeom>
          <a:noFill/>
        </p:spPr>
        <p:txBody>
          <a:bodyPr wrap="square">
            <a:spAutoFit/>
          </a:bodyPr>
          <a:lstStyle/>
          <a:p>
            <a:pPr algn="just">
              <a:spcAft>
                <a:spcPts val="800"/>
              </a:spcAft>
            </a:pPr>
            <a:r>
              <a:rPr lang="en-GB"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Most European riders admit to using illegal or unauthorised trails (</a:t>
            </a:r>
            <a:r>
              <a:rPr lang="en-GB"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Zajc</a:t>
            </a:r>
            <a:r>
              <a:rPr lang="en-GB"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2016; Campbell et al., 2021) and, perhaps unsurprisingly, use of unauthorised trails is greatest in countries where riders report a shortage of appropriate legal trails. </a:t>
            </a:r>
          </a:p>
          <a:p>
            <a:pPr algn="just">
              <a:spcAft>
                <a:spcPts val="800"/>
              </a:spcAft>
            </a:pPr>
            <a:r>
              <a:rPr lang="en-GB" dirty="0">
                <a:latin typeface="Times New Roman" panose="02020603050405020304" pitchFamily="18" charset="0"/>
                <a:ea typeface="Calibri" panose="020F0502020204030204" pitchFamily="34" charset="0"/>
                <a:cs typeface="Times New Roman" panose="02020603050405020304" pitchFamily="18" charset="0"/>
              </a:rPr>
              <a:t>But little is</a:t>
            </a:r>
            <a:r>
              <a:rPr lang="en-GB" dirty="0">
                <a:effectLst/>
                <a:latin typeface="Times New Roman" panose="02020603050405020304" pitchFamily="18" charset="0"/>
                <a:ea typeface="Calibri" panose="020F0502020204030204" pitchFamily="34" charset="0"/>
                <a:cs typeface="Times New Roman" panose="02020603050405020304" pitchFamily="18" charset="0"/>
              </a:rPr>
              <a:t> understood about the motives for building and using such trails although anecdotal evidence suggests that </a:t>
            </a:r>
            <a:r>
              <a:rPr lang="en-GB"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unsanctioned trails are often initiated by underrepresented groups who are unsatisfied with sanctioned trails, often citing  predictable man-made features and perceived sanitation as undesirable elements of official trails (AMB Magazine, 2021).</a:t>
            </a:r>
            <a:endParaRPr lang="en-GB"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spcAft>
                <a:spcPts val="800"/>
              </a:spcAft>
            </a:pP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Picture 2" descr="A blue text on a white background&#10;&#10;Description automatically generated with medium confidence">
            <a:extLst>
              <a:ext uri="{FF2B5EF4-FFF2-40B4-BE49-F238E27FC236}">
                <a16:creationId xmlns:a16="http://schemas.microsoft.com/office/drawing/2014/main" id="{457DFAA8-39DA-BCD9-3A5D-76675D5D54D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61832"/>
            <a:ext cx="2819794" cy="666843"/>
          </a:xfrm>
          <a:prstGeom prst="rect">
            <a:avLst/>
          </a:prstGeom>
        </p:spPr>
      </p:pic>
      <p:pic>
        <p:nvPicPr>
          <p:cNvPr id="4" name="Picture 3">
            <a:extLst>
              <a:ext uri="{FF2B5EF4-FFF2-40B4-BE49-F238E27FC236}">
                <a16:creationId xmlns:a16="http://schemas.microsoft.com/office/drawing/2014/main" id="{0E6CA25C-C605-1B9C-5B23-DF24A98C1B64}"/>
              </a:ext>
            </a:extLst>
          </p:cNvPr>
          <p:cNvPicPr>
            <a:picLocks noChangeAspect="1"/>
          </p:cNvPicPr>
          <p:nvPr/>
        </p:nvPicPr>
        <p:blipFill>
          <a:blip r:embed="rId5"/>
          <a:stretch>
            <a:fillRect/>
          </a:stretch>
        </p:blipFill>
        <p:spPr>
          <a:xfrm>
            <a:off x="9667875" y="0"/>
            <a:ext cx="2524125" cy="828675"/>
          </a:xfrm>
          <a:prstGeom prst="rect">
            <a:avLst/>
          </a:prstGeom>
        </p:spPr>
      </p:pic>
    </p:spTree>
    <p:extLst>
      <p:ext uri="{BB962C8B-B14F-4D97-AF65-F5344CB8AC3E}">
        <p14:creationId xmlns:p14="http://schemas.microsoft.com/office/powerpoint/2010/main" val="10026007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104DB14-A50B-0FA2-49B6-087897843165}"/>
              </a:ext>
            </a:extLst>
          </p:cNvPr>
          <p:cNvPicPr>
            <a:picLocks noChangeAspect="1"/>
          </p:cNvPicPr>
          <p:nvPr/>
        </p:nvPicPr>
        <p:blipFill>
          <a:blip r:embed="rId3"/>
          <a:stretch>
            <a:fillRect/>
          </a:stretch>
        </p:blipFill>
        <p:spPr>
          <a:xfrm>
            <a:off x="9667875" y="0"/>
            <a:ext cx="2524125" cy="828675"/>
          </a:xfrm>
          <a:prstGeom prst="rect">
            <a:avLst/>
          </a:prstGeom>
        </p:spPr>
      </p:pic>
      <p:pic>
        <p:nvPicPr>
          <p:cNvPr id="10" name="Picture 9" descr="A blue text on a white background&#10;&#10;Description automatically generated with medium confidence">
            <a:extLst>
              <a:ext uri="{FF2B5EF4-FFF2-40B4-BE49-F238E27FC236}">
                <a16:creationId xmlns:a16="http://schemas.microsoft.com/office/drawing/2014/main" id="{ECFC0495-9B5E-B9DE-8FFA-93F1EF28749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61832"/>
            <a:ext cx="2819794" cy="666843"/>
          </a:xfrm>
          <a:prstGeom prst="rect">
            <a:avLst/>
          </a:prstGeom>
        </p:spPr>
      </p:pic>
      <p:sp>
        <p:nvSpPr>
          <p:cNvPr id="3" name="TextBox 2">
            <a:extLst>
              <a:ext uri="{FF2B5EF4-FFF2-40B4-BE49-F238E27FC236}">
                <a16:creationId xmlns:a16="http://schemas.microsoft.com/office/drawing/2014/main" id="{BE5985F5-8DDD-A82E-32DF-ADE87747001E}"/>
              </a:ext>
            </a:extLst>
          </p:cNvPr>
          <p:cNvSpPr txBox="1"/>
          <p:nvPr/>
        </p:nvSpPr>
        <p:spPr>
          <a:xfrm>
            <a:off x="3147129" y="390912"/>
            <a:ext cx="6193410" cy="646331"/>
          </a:xfrm>
          <a:prstGeom prst="rect">
            <a:avLst/>
          </a:prstGeom>
          <a:noFill/>
        </p:spPr>
        <p:txBody>
          <a:bodyPr wrap="square" rtlCol="0">
            <a:spAutoFit/>
          </a:bodyPr>
          <a:lstStyle/>
          <a:p>
            <a:pPr algn="ctr"/>
            <a:r>
              <a:rPr lang="en-GB" sz="3600" u="sng" dirty="0">
                <a:latin typeface="Times New Roman" panose="02020603050405020304" pitchFamily="18" charset="0"/>
                <a:cs typeface="Times New Roman" panose="02020603050405020304" pitchFamily="18" charset="0"/>
              </a:rPr>
              <a:t>Implications</a:t>
            </a:r>
          </a:p>
        </p:txBody>
      </p:sp>
      <p:sp>
        <p:nvSpPr>
          <p:cNvPr id="4" name="TextBox 3">
            <a:extLst>
              <a:ext uri="{FF2B5EF4-FFF2-40B4-BE49-F238E27FC236}">
                <a16:creationId xmlns:a16="http://schemas.microsoft.com/office/drawing/2014/main" id="{AD2EB0E7-95F3-D256-DBEF-FCAFC9945FF8}"/>
              </a:ext>
            </a:extLst>
          </p:cNvPr>
          <p:cNvSpPr txBox="1"/>
          <p:nvPr/>
        </p:nvSpPr>
        <p:spPr>
          <a:xfrm>
            <a:off x="305953" y="1892142"/>
            <a:ext cx="5790047" cy="5632311"/>
          </a:xfrm>
          <a:prstGeom prst="rect">
            <a:avLst/>
          </a:prstGeom>
          <a:noFill/>
        </p:spPr>
        <p:txBody>
          <a:bodyPr wrap="square" rtlCol="0">
            <a:spAutoFit/>
          </a:bodyPr>
          <a:lstStyle/>
          <a:p>
            <a:pPr marL="285750" indent="-285750">
              <a:buFont typeface="Wingdings" panose="05000000000000000000" pitchFamily="2" charset="2"/>
              <a:buChar char="Ø"/>
            </a:pPr>
            <a:r>
              <a:rPr lang="en-GB" dirty="0">
                <a:latin typeface="Times New Roman" panose="02020603050405020304" pitchFamily="18" charset="0"/>
                <a:cs typeface="Times New Roman" panose="02020603050405020304" pitchFamily="18" charset="0"/>
              </a:rPr>
              <a:t>Raises questions about local versus global sustainability.</a:t>
            </a:r>
          </a:p>
          <a:p>
            <a:pPr marL="285750" indent="-285750">
              <a:buFont typeface="Wingdings" panose="05000000000000000000" pitchFamily="2" charset="2"/>
              <a:buChar char="Ø"/>
            </a:pPr>
            <a:endParaRPr lang="en-GB"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en-GB" dirty="0">
                <a:latin typeface="Times New Roman" panose="02020603050405020304" pitchFamily="18" charset="0"/>
                <a:cs typeface="Times New Roman" panose="02020603050405020304" pitchFamily="18" charset="0"/>
              </a:rPr>
              <a:t>How might we choose to prioritise the immediate sustainability of any given trail versus wider planetary benefits?</a:t>
            </a:r>
          </a:p>
          <a:p>
            <a:pPr marL="285750" indent="-285750">
              <a:buFont typeface="Wingdings" panose="05000000000000000000" pitchFamily="2" charset="2"/>
              <a:buChar char="Ø"/>
            </a:pPr>
            <a:endParaRPr lang="en-GB"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en-GB" dirty="0">
                <a:latin typeface="Times New Roman" panose="02020603050405020304" pitchFamily="18" charset="0"/>
                <a:cs typeface="Times New Roman" panose="02020603050405020304" pitchFamily="18" charset="0"/>
              </a:rPr>
              <a:t>What about wider trail networks? Do all trails need to be built to the same standard? </a:t>
            </a:r>
          </a:p>
          <a:p>
            <a:pPr marL="285750" indent="-285750">
              <a:buFont typeface="Wingdings" panose="05000000000000000000" pitchFamily="2" charset="2"/>
              <a:buChar char="Ø"/>
            </a:pPr>
            <a:endParaRPr lang="en-GB"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en-GB" dirty="0">
                <a:latin typeface="Times New Roman" panose="02020603050405020304" pitchFamily="18" charset="0"/>
                <a:cs typeface="Times New Roman" panose="02020603050405020304" pitchFamily="18" charset="0"/>
              </a:rPr>
              <a:t>What about short-lived trails and less sensitive areas?</a:t>
            </a:r>
          </a:p>
          <a:p>
            <a:pPr marL="285750" indent="-285750">
              <a:buFont typeface="Wingdings" panose="05000000000000000000" pitchFamily="2" charset="2"/>
              <a:buChar char="Ø"/>
            </a:pPr>
            <a:endParaRPr lang="en-GB"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endParaRPr lang="en-GB"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en-GB" dirty="0">
                <a:latin typeface="Times New Roman" panose="02020603050405020304" pitchFamily="18" charset="0"/>
                <a:cs typeface="Times New Roman" panose="02020603050405020304" pitchFamily="18" charset="0"/>
              </a:rPr>
              <a:t>Can we sacrifice trails to promote overall sustainability? </a:t>
            </a:r>
          </a:p>
          <a:p>
            <a:pPr marL="285750" indent="-285750">
              <a:buFont typeface="Wingdings" panose="05000000000000000000" pitchFamily="2" charset="2"/>
              <a:buChar char="Ø"/>
            </a:pPr>
            <a:endParaRPr lang="en-GB"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endParaRPr lang="en-GB"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en-GB" dirty="0">
                <a:latin typeface="Times New Roman" panose="02020603050405020304" pitchFamily="18" charset="0"/>
                <a:cs typeface="Times New Roman" panose="02020603050405020304" pitchFamily="18" charset="0"/>
              </a:rPr>
              <a:t>How can we promote equity through provision and location of different types of trail?</a:t>
            </a:r>
          </a:p>
          <a:p>
            <a:pPr marL="285750" indent="-285750">
              <a:buFont typeface="Wingdings" panose="05000000000000000000" pitchFamily="2" charset="2"/>
              <a:buChar char="Ø"/>
            </a:pPr>
            <a:endParaRPr lang="en-GB" dirty="0"/>
          </a:p>
          <a:p>
            <a:pPr marL="285750" indent="-285750">
              <a:buFont typeface="Wingdings" panose="05000000000000000000" pitchFamily="2" charset="2"/>
              <a:buChar char="Ø"/>
            </a:pPr>
            <a:endParaRPr lang="en-GB" dirty="0"/>
          </a:p>
          <a:p>
            <a:endParaRPr lang="en-GB" dirty="0"/>
          </a:p>
        </p:txBody>
      </p:sp>
      <p:pic>
        <p:nvPicPr>
          <p:cNvPr id="5" name="Picture 4" descr="A picture containing outdoor, ground, cave, dirt&#10;&#10;Description automatically generated">
            <a:extLst>
              <a:ext uri="{FF2B5EF4-FFF2-40B4-BE49-F238E27FC236}">
                <a16:creationId xmlns:a16="http://schemas.microsoft.com/office/drawing/2014/main" id="{D240D521-67EB-292E-5AF2-D1F11C36355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06066" y="1892142"/>
            <a:ext cx="7467881" cy="4978587"/>
          </a:xfrm>
          <a:prstGeom prst="rect">
            <a:avLst/>
          </a:prstGeom>
        </p:spPr>
      </p:pic>
    </p:spTree>
    <p:extLst>
      <p:ext uri="{BB962C8B-B14F-4D97-AF65-F5344CB8AC3E}">
        <p14:creationId xmlns:p14="http://schemas.microsoft.com/office/powerpoint/2010/main" val="41322169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24000"/>
            <a:lum/>
          </a:blip>
          <a:srcRect/>
          <a:stretch>
            <a:fillRect t="-9000" b="-9000"/>
          </a:stretch>
        </a:blip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104DB14-A50B-0FA2-49B6-087897843165}"/>
              </a:ext>
            </a:extLst>
          </p:cNvPr>
          <p:cNvPicPr>
            <a:picLocks noChangeAspect="1"/>
          </p:cNvPicPr>
          <p:nvPr/>
        </p:nvPicPr>
        <p:blipFill>
          <a:blip r:embed="rId4"/>
          <a:stretch>
            <a:fillRect/>
          </a:stretch>
        </p:blipFill>
        <p:spPr>
          <a:xfrm>
            <a:off x="9667875" y="0"/>
            <a:ext cx="2524125" cy="828675"/>
          </a:xfrm>
          <a:prstGeom prst="rect">
            <a:avLst/>
          </a:prstGeom>
        </p:spPr>
      </p:pic>
      <p:pic>
        <p:nvPicPr>
          <p:cNvPr id="10" name="Picture 9" descr="A blue text on a white background&#10;&#10;Description automatically generated with medium confidence">
            <a:extLst>
              <a:ext uri="{FF2B5EF4-FFF2-40B4-BE49-F238E27FC236}">
                <a16:creationId xmlns:a16="http://schemas.microsoft.com/office/drawing/2014/main" id="{ECFC0495-9B5E-B9DE-8FFA-93F1EF28749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161832"/>
            <a:ext cx="2819794" cy="666843"/>
          </a:xfrm>
          <a:prstGeom prst="rect">
            <a:avLst/>
          </a:prstGeom>
        </p:spPr>
      </p:pic>
      <p:sp>
        <p:nvSpPr>
          <p:cNvPr id="2" name="TextBox 1">
            <a:extLst>
              <a:ext uri="{FF2B5EF4-FFF2-40B4-BE49-F238E27FC236}">
                <a16:creationId xmlns:a16="http://schemas.microsoft.com/office/drawing/2014/main" id="{664F7063-1729-5B8E-4ACF-D9D82ED48C22}"/>
              </a:ext>
            </a:extLst>
          </p:cNvPr>
          <p:cNvSpPr txBox="1"/>
          <p:nvPr/>
        </p:nvSpPr>
        <p:spPr>
          <a:xfrm>
            <a:off x="2337582" y="674385"/>
            <a:ext cx="7812505" cy="646331"/>
          </a:xfrm>
          <a:prstGeom prst="rect">
            <a:avLst/>
          </a:prstGeom>
          <a:noFill/>
        </p:spPr>
        <p:txBody>
          <a:bodyPr wrap="square" rtlCol="0">
            <a:spAutoFit/>
          </a:bodyPr>
          <a:lstStyle/>
          <a:p>
            <a:r>
              <a:rPr lang="en-GB" sz="3600" u="sng" dirty="0">
                <a:latin typeface="Times New Roman" panose="02020603050405020304" pitchFamily="18" charset="0"/>
                <a:cs typeface="Times New Roman" panose="02020603050405020304" pitchFamily="18" charset="0"/>
              </a:rPr>
              <a:t>The trail to regenerative sustainability</a:t>
            </a:r>
          </a:p>
        </p:txBody>
      </p:sp>
      <p:sp>
        <p:nvSpPr>
          <p:cNvPr id="3" name="TextBox 2">
            <a:extLst>
              <a:ext uri="{FF2B5EF4-FFF2-40B4-BE49-F238E27FC236}">
                <a16:creationId xmlns:a16="http://schemas.microsoft.com/office/drawing/2014/main" id="{671C413F-5E49-9649-E606-A46F8404103A}"/>
              </a:ext>
            </a:extLst>
          </p:cNvPr>
          <p:cNvSpPr txBox="1"/>
          <p:nvPr/>
        </p:nvSpPr>
        <p:spPr>
          <a:xfrm>
            <a:off x="1042737" y="1812758"/>
            <a:ext cx="10106526" cy="5570756"/>
          </a:xfrm>
          <a:prstGeom prst="rect">
            <a:avLst/>
          </a:prstGeom>
          <a:noFill/>
        </p:spPr>
        <p:txBody>
          <a:bodyPr wrap="square" rtlCol="0">
            <a:spAutoFit/>
          </a:bodyPr>
          <a:lstStyle/>
          <a:p>
            <a:pPr marL="285750" indent="-285750">
              <a:buFont typeface="Wingdings" panose="05000000000000000000" pitchFamily="2" charset="2"/>
              <a:buChar char="Ø"/>
            </a:pPr>
            <a:r>
              <a:rPr lang="en-GB" sz="2000" dirty="0">
                <a:latin typeface="Times New Roman" panose="02020603050405020304" pitchFamily="18" charset="0"/>
                <a:cs typeface="Times New Roman" panose="02020603050405020304" pitchFamily="18" charset="0"/>
              </a:rPr>
              <a:t>Requires complementary holistic and reductionist research to improve the evidence, not just of the impact of MTB upon the environment but of strategies for mitigation and also regeneration.</a:t>
            </a:r>
          </a:p>
          <a:p>
            <a:pPr marL="285750" indent="-285750">
              <a:buFont typeface="Wingdings" panose="05000000000000000000" pitchFamily="2" charset="2"/>
              <a:buChar char="Ø"/>
            </a:pPr>
            <a:endParaRPr lang="en-GB" sz="2000"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en-GB" sz="2000" dirty="0">
                <a:latin typeface="Times New Roman" panose="02020603050405020304" pitchFamily="18" charset="0"/>
                <a:cs typeface="Times New Roman" panose="02020603050405020304" pitchFamily="18" charset="0"/>
              </a:rPr>
              <a:t>Explicitly acknowledge the role of the human and of inner dimensions of sustainability with consideration for wider pro-environmental benefits.</a:t>
            </a:r>
          </a:p>
          <a:p>
            <a:pPr marL="285750" indent="-285750">
              <a:buFont typeface="Wingdings" panose="05000000000000000000" pitchFamily="2" charset="2"/>
              <a:buChar char="Ø"/>
            </a:pPr>
            <a:endParaRPr lang="en-GB" sz="2000"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en-GB" sz="2000" dirty="0">
                <a:latin typeface="Times New Roman" panose="02020603050405020304" pitchFamily="18" charset="0"/>
                <a:cs typeface="Times New Roman" panose="02020603050405020304" pitchFamily="18" charset="0"/>
              </a:rPr>
              <a:t>Develop dynamic frameworks which consider the balance of environmental, economic and equality sustainability based upon best available evidence. </a:t>
            </a:r>
          </a:p>
          <a:p>
            <a:pPr marL="285750" indent="-285750">
              <a:buFont typeface="Wingdings" panose="05000000000000000000" pitchFamily="2" charset="2"/>
              <a:buChar char="Ø"/>
            </a:pPr>
            <a:endParaRPr lang="en-GB" sz="2000"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en-GB" sz="2000" dirty="0">
                <a:latin typeface="Times New Roman" panose="02020603050405020304" pitchFamily="18" charset="0"/>
                <a:cs typeface="Times New Roman" panose="02020603050405020304" pitchFamily="18" charset="0"/>
              </a:rPr>
              <a:t>Integrate sustainability within educational provision for trail planners, designers, builders etc.</a:t>
            </a:r>
          </a:p>
          <a:p>
            <a:pPr marL="285750" indent="-285750">
              <a:buFont typeface="Wingdings" panose="05000000000000000000" pitchFamily="2" charset="2"/>
              <a:buChar char="Ø"/>
            </a:pPr>
            <a:endParaRPr lang="en-GB" sz="2000"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en-GB" sz="2000" dirty="0">
                <a:latin typeface="Times New Roman" panose="02020603050405020304" pitchFamily="18" charset="0"/>
                <a:cs typeface="Times New Roman" panose="02020603050405020304" pitchFamily="18" charset="0"/>
              </a:rPr>
              <a:t>Adopt a systems approach which considers the overall health of the wider trail system, local economy and opportunities for equity.</a:t>
            </a:r>
          </a:p>
          <a:p>
            <a:pPr marL="285750" indent="-285750">
              <a:buFont typeface="Wingdings" panose="05000000000000000000" pitchFamily="2" charset="2"/>
              <a:buChar char="Ø"/>
            </a:pPr>
            <a:endParaRPr lang="en-GB" sz="2000"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en-GB" sz="2000" dirty="0">
                <a:latin typeface="Times New Roman" panose="02020603050405020304" pitchFamily="18" charset="0"/>
                <a:cs typeface="Times New Roman" panose="02020603050405020304" pitchFamily="18" charset="0"/>
              </a:rPr>
              <a:t>Promote opportunities for equity, embrace all riding levels, cultures and styles.</a:t>
            </a:r>
          </a:p>
          <a:p>
            <a:pPr marL="285750" indent="-285750">
              <a:buFont typeface="Wingdings" panose="05000000000000000000" pitchFamily="2" charset="2"/>
              <a:buChar char="Ø"/>
            </a:pPr>
            <a:endParaRPr lang="en-GB" dirty="0">
              <a:latin typeface="Times New Roman" panose="02020603050405020304" pitchFamily="18" charset="0"/>
              <a:cs typeface="Times New Roman" panose="02020603050405020304" pitchFamily="18" charset="0"/>
            </a:endParaRPr>
          </a:p>
          <a:p>
            <a:endParaRPr lang="en-GB" dirty="0"/>
          </a:p>
        </p:txBody>
      </p:sp>
    </p:spTree>
    <p:extLst>
      <p:ext uri="{BB962C8B-B14F-4D97-AF65-F5344CB8AC3E}">
        <p14:creationId xmlns:p14="http://schemas.microsoft.com/office/powerpoint/2010/main" val="15343750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Speech Bubble: Rectangle with Corners Rounded 13">
            <a:extLst>
              <a:ext uri="{FF2B5EF4-FFF2-40B4-BE49-F238E27FC236}">
                <a16:creationId xmlns:a16="http://schemas.microsoft.com/office/drawing/2014/main" id="{3A02570A-E048-1D5A-905A-54F26AF0B886}"/>
              </a:ext>
            </a:extLst>
          </p:cNvPr>
          <p:cNvSpPr/>
          <p:nvPr/>
        </p:nvSpPr>
        <p:spPr>
          <a:xfrm>
            <a:off x="3279386" y="4272557"/>
            <a:ext cx="8574359" cy="1570682"/>
          </a:xfrm>
          <a:prstGeom prst="wedgeRoundRectCallout">
            <a:avLst>
              <a:gd name="adj1" fmla="val -935"/>
              <a:gd name="adj2" fmla="val 81669"/>
              <a:gd name="adj3" fmla="val 16667"/>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ADBD4C0E-B560-E086-03BD-A3B20C451431}"/>
              </a:ext>
            </a:extLst>
          </p:cNvPr>
          <p:cNvSpPr>
            <a:spLocks noGrp="1"/>
          </p:cNvSpPr>
          <p:nvPr>
            <p:ph type="title"/>
          </p:nvPr>
        </p:nvSpPr>
        <p:spPr>
          <a:xfrm>
            <a:off x="748991" y="170834"/>
            <a:ext cx="10515600" cy="631468"/>
          </a:xfrm>
        </p:spPr>
        <p:txBody>
          <a:bodyPr>
            <a:normAutofit/>
          </a:bodyPr>
          <a:lstStyle/>
          <a:p>
            <a:pPr algn="ctr"/>
            <a:r>
              <a:rPr lang="en-GB" sz="3600" u="sng" dirty="0">
                <a:latin typeface="Times New Roman" panose="02020603050405020304" pitchFamily="18" charset="0"/>
                <a:cs typeface="Times New Roman" panose="02020603050405020304" pitchFamily="18" charset="0"/>
              </a:rPr>
              <a:t>Final thoughts</a:t>
            </a:r>
          </a:p>
        </p:txBody>
      </p:sp>
      <p:pic>
        <p:nvPicPr>
          <p:cNvPr id="5" name="Content Placeholder 4">
            <a:extLst>
              <a:ext uri="{FF2B5EF4-FFF2-40B4-BE49-F238E27FC236}">
                <a16:creationId xmlns:a16="http://schemas.microsoft.com/office/drawing/2014/main" id="{C842F834-6118-CDD3-39B1-84E74004C446}"/>
              </a:ext>
            </a:extLst>
          </p:cNvPr>
          <p:cNvPicPr>
            <a:picLocks noGrp="1" noChangeAspect="1"/>
          </p:cNvPicPr>
          <p:nvPr>
            <p:ph idx="1"/>
          </p:nvPr>
        </p:nvPicPr>
        <p:blipFill>
          <a:blip r:embed="rId3"/>
          <a:stretch>
            <a:fillRect/>
          </a:stretch>
        </p:blipFill>
        <p:spPr>
          <a:xfrm>
            <a:off x="213733" y="931440"/>
            <a:ext cx="2748091" cy="4726112"/>
          </a:xfrm>
        </p:spPr>
      </p:pic>
      <p:sp>
        <p:nvSpPr>
          <p:cNvPr id="6" name="TextBox 5">
            <a:extLst>
              <a:ext uri="{FF2B5EF4-FFF2-40B4-BE49-F238E27FC236}">
                <a16:creationId xmlns:a16="http://schemas.microsoft.com/office/drawing/2014/main" id="{E556625B-68F6-277F-4B69-59B4610462B8}"/>
              </a:ext>
            </a:extLst>
          </p:cNvPr>
          <p:cNvSpPr txBox="1"/>
          <p:nvPr/>
        </p:nvSpPr>
        <p:spPr>
          <a:xfrm>
            <a:off x="3183207" y="922130"/>
            <a:ext cx="8766716" cy="3139321"/>
          </a:xfrm>
          <a:prstGeom prst="rect">
            <a:avLst/>
          </a:prstGeom>
          <a:noFill/>
        </p:spPr>
        <p:txBody>
          <a:bodyPr wrap="square" rtlCol="0">
            <a:spAutoFit/>
          </a:bodyPr>
          <a:lstStyle/>
          <a:p>
            <a:r>
              <a:rPr lang="en-GB" b="0" i="0" dirty="0">
                <a:solidFill>
                  <a:srgbClr val="212529"/>
                </a:solidFill>
                <a:effectLst/>
                <a:latin typeface="Times New Roman" panose="02020603050405020304" pitchFamily="18" charset="0"/>
                <a:cs typeface="Times New Roman" panose="02020603050405020304" pitchFamily="18" charset="0"/>
              </a:rPr>
              <a:t>This book represents the first critical examination of the social, cultural, and political significance of mountain biking in contemporary societies.</a:t>
            </a:r>
          </a:p>
          <a:p>
            <a:endParaRPr lang="en-GB" dirty="0">
              <a:solidFill>
                <a:srgbClr val="212529"/>
              </a:solidFill>
              <a:latin typeface="Times New Roman" panose="02020603050405020304" pitchFamily="18" charset="0"/>
              <a:cs typeface="Times New Roman" panose="02020603050405020304" pitchFamily="18" charset="0"/>
            </a:endParaRPr>
          </a:p>
          <a:p>
            <a:r>
              <a:rPr lang="en-GB" b="1" i="0" dirty="0">
                <a:solidFill>
                  <a:srgbClr val="212529"/>
                </a:solidFill>
                <a:effectLst/>
                <a:latin typeface="Times New Roman" panose="02020603050405020304" pitchFamily="18" charset="0"/>
                <a:cs typeface="Times New Roman" panose="02020603050405020304" pitchFamily="18" charset="0"/>
              </a:rPr>
              <a:t>Part I: Mountain Biking Identities</a:t>
            </a:r>
            <a:r>
              <a:rPr lang="en-GB" b="0" i="0" dirty="0">
                <a:solidFill>
                  <a:srgbClr val="212529"/>
                </a:solidFill>
                <a:effectLst/>
                <a:latin typeface="Times New Roman" panose="02020603050405020304" pitchFamily="18" charset="0"/>
                <a:cs typeface="Times New Roman" panose="02020603050405020304" pitchFamily="18" charset="0"/>
              </a:rPr>
              <a:t> </a:t>
            </a:r>
          </a:p>
          <a:p>
            <a:endParaRPr lang="en-GB" dirty="0">
              <a:solidFill>
                <a:srgbClr val="212529"/>
              </a:solidFill>
              <a:latin typeface="Times New Roman" panose="02020603050405020304" pitchFamily="18" charset="0"/>
              <a:cs typeface="Times New Roman" panose="02020603050405020304" pitchFamily="18" charset="0"/>
            </a:endParaRPr>
          </a:p>
          <a:p>
            <a:r>
              <a:rPr lang="en-GB" b="1" i="0" dirty="0">
                <a:solidFill>
                  <a:srgbClr val="212529"/>
                </a:solidFill>
                <a:effectLst/>
                <a:latin typeface="Times New Roman" panose="02020603050405020304" pitchFamily="18" charset="0"/>
                <a:cs typeface="Times New Roman" panose="02020603050405020304" pitchFamily="18" charset="0"/>
              </a:rPr>
              <a:t>Part II: Mountain Biking Bodies</a:t>
            </a:r>
          </a:p>
          <a:p>
            <a:endParaRPr lang="en-GB" b="1" dirty="0">
              <a:solidFill>
                <a:srgbClr val="212529"/>
              </a:solidFill>
              <a:latin typeface="Times New Roman" panose="02020603050405020304" pitchFamily="18" charset="0"/>
              <a:cs typeface="Times New Roman" panose="02020603050405020304" pitchFamily="18" charset="0"/>
            </a:endParaRPr>
          </a:p>
          <a:p>
            <a:r>
              <a:rPr lang="en-GB" b="1" i="0" dirty="0">
                <a:effectLst/>
                <a:latin typeface="Times New Roman" panose="02020603050405020304" pitchFamily="18" charset="0"/>
                <a:cs typeface="Times New Roman" panose="02020603050405020304" pitchFamily="18" charset="0"/>
              </a:rPr>
              <a:t>Part III: Mountain Biking Environments (</a:t>
            </a:r>
            <a:r>
              <a:rPr lang="en-GB" b="0" i="0" dirty="0">
                <a:solidFill>
                  <a:srgbClr val="212529"/>
                </a:solidFill>
                <a:effectLst/>
                <a:latin typeface="Times New Roman" panose="02020603050405020304" pitchFamily="18" charset="0"/>
                <a:cs typeface="Times New Roman" panose="02020603050405020304" pitchFamily="18" charset="0"/>
              </a:rPr>
              <a:t>Sustainable Mountain Bike Trails: Towards a Holistic Approach)</a:t>
            </a:r>
            <a:endParaRPr lang="en-GB" b="1" i="0" dirty="0">
              <a:effectLst/>
              <a:latin typeface="Times New Roman" panose="02020603050405020304" pitchFamily="18" charset="0"/>
              <a:cs typeface="Times New Roman" panose="02020603050405020304" pitchFamily="18" charset="0"/>
            </a:endParaRPr>
          </a:p>
          <a:p>
            <a:pPr lvl="2"/>
            <a:r>
              <a:rPr lang="en-GB" b="1" dirty="0">
                <a:solidFill>
                  <a:srgbClr val="212529"/>
                </a:solidFill>
                <a:latin typeface="Times New Roman" panose="02020603050405020304" pitchFamily="18" charset="0"/>
                <a:cs typeface="Times New Roman" panose="02020603050405020304" pitchFamily="18" charset="0"/>
              </a:rPr>
              <a:t>	</a:t>
            </a:r>
          </a:p>
          <a:p>
            <a:r>
              <a:rPr lang="en-GB" b="1" i="0" dirty="0">
                <a:solidFill>
                  <a:srgbClr val="212529"/>
                </a:solidFill>
                <a:effectLst/>
                <a:latin typeface="Times New Roman" panose="02020603050405020304" pitchFamily="18" charset="0"/>
                <a:cs typeface="Times New Roman" panose="02020603050405020304" pitchFamily="18" charset="0"/>
              </a:rPr>
              <a:t>Part IV: The Cultural Politics of Mountain Biking</a:t>
            </a:r>
            <a:r>
              <a:rPr lang="en-GB" b="0" i="0" dirty="0">
                <a:solidFill>
                  <a:srgbClr val="212529"/>
                </a:solidFill>
                <a:effectLst/>
                <a:latin typeface="Times New Roman" panose="02020603050405020304" pitchFamily="18" charset="0"/>
                <a:cs typeface="Times New Roman" panose="02020603050405020304" pitchFamily="18" charset="0"/>
              </a:rPr>
              <a:t>  </a:t>
            </a:r>
            <a:endParaRPr lang="en-GB" dirty="0">
              <a:latin typeface="Times New Roman" panose="02020603050405020304" pitchFamily="18" charset="0"/>
              <a:cs typeface="Times New Roman" panose="02020603050405020304" pitchFamily="18" charset="0"/>
            </a:endParaRPr>
          </a:p>
        </p:txBody>
      </p:sp>
      <p:sp>
        <p:nvSpPr>
          <p:cNvPr id="13" name="TextBox 12">
            <a:extLst>
              <a:ext uri="{FF2B5EF4-FFF2-40B4-BE49-F238E27FC236}">
                <a16:creationId xmlns:a16="http://schemas.microsoft.com/office/drawing/2014/main" id="{597D5186-D1CC-64E4-0326-2798835E29D0}"/>
              </a:ext>
            </a:extLst>
          </p:cNvPr>
          <p:cNvSpPr txBox="1"/>
          <p:nvPr/>
        </p:nvSpPr>
        <p:spPr>
          <a:xfrm>
            <a:off x="3279386" y="4272557"/>
            <a:ext cx="8574359" cy="1384995"/>
          </a:xfrm>
          <a:prstGeom prst="rect">
            <a:avLst/>
          </a:prstGeom>
          <a:noFill/>
        </p:spPr>
        <p:txBody>
          <a:bodyPr wrap="square">
            <a:spAutoFit/>
          </a:bodyPr>
          <a:lstStyle/>
          <a:p>
            <a:r>
              <a:rPr lang="en-GB" sz="1400" b="0" i="1" dirty="0">
                <a:solidFill>
                  <a:srgbClr val="212529"/>
                </a:solidFill>
                <a:effectLst/>
                <a:latin typeface="open sans" panose="020B0606030504020204" pitchFamily="34" charset="0"/>
              </a:rPr>
              <a:t>'Mountain Biking, Culture and Society</a:t>
            </a:r>
            <a:r>
              <a:rPr lang="en-GB" sz="1400" b="0" i="0" dirty="0">
                <a:solidFill>
                  <a:srgbClr val="212529"/>
                </a:solidFill>
                <a:effectLst/>
                <a:latin typeface="open sans" panose="020B0606030504020204" pitchFamily="34" charset="0"/>
              </a:rPr>
              <a:t> is the definitive text for anyone interested in understanding mountain biking as a sport, practice, community, identity, and embodied experience. It brings together the most cutting-edge research from scholars around the world, each advancing new ways of thinking about sport, moving bodies, technologies, and the environment. This is highly recommended reading for critical and social scholars of sport, physical culture, action sports and outdoor recreation, as well as those passionate about mountain biking.' </a:t>
            </a:r>
            <a:endParaRPr lang="en-GB" sz="1400" dirty="0"/>
          </a:p>
        </p:txBody>
      </p:sp>
      <p:sp>
        <p:nvSpPr>
          <p:cNvPr id="16" name="TextBox 15">
            <a:extLst>
              <a:ext uri="{FF2B5EF4-FFF2-40B4-BE49-F238E27FC236}">
                <a16:creationId xmlns:a16="http://schemas.microsoft.com/office/drawing/2014/main" id="{8436E54E-BB72-F12B-F17A-951B20D8E814}"/>
              </a:ext>
            </a:extLst>
          </p:cNvPr>
          <p:cNvSpPr txBox="1"/>
          <p:nvPr/>
        </p:nvSpPr>
        <p:spPr>
          <a:xfrm>
            <a:off x="5798634" y="6345041"/>
            <a:ext cx="6788303" cy="338554"/>
          </a:xfrm>
          <a:prstGeom prst="rect">
            <a:avLst/>
          </a:prstGeom>
          <a:noFill/>
        </p:spPr>
        <p:txBody>
          <a:bodyPr wrap="square">
            <a:spAutoFit/>
          </a:bodyPr>
          <a:lstStyle/>
          <a:p>
            <a:r>
              <a:rPr lang="en-GB" sz="1600" b="1" i="0" dirty="0">
                <a:solidFill>
                  <a:srgbClr val="212529"/>
                </a:solidFill>
                <a:effectLst/>
                <a:latin typeface="open sans" panose="020B0606030504020204" pitchFamily="34" charset="0"/>
              </a:rPr>
              <a:t>Professor Holly Thorpe</a:t>
            </a:r>
            <a:r>
              <a:rPr lang="en-GB" sz="1600" b="0" i="0" dirty="0">
                <a:solidFill>
                  <a:srgbClr val="212529"/>
                </a:solidFill>
                <a:effectLst/>
                <a:latin typeface="open sans" panose="020B0606030504020204" pitchFamily="34" charset="0"/>
              </a:rPr>
              <a:t>, </a:t>
            </a:r>
            <a:r>
              <a:rPr lang="en-GB" sz="1600" b="0" i="1" dirty="0">
                <a:solidFill>
                  <a:srgbClr val="212529"/>
                </a:solidFill>
                <a:effectLst/>
                <a:latin typeface="open sans" panose="020B0606030504020204" pitchFamily="34" charset="0"/>
              </a:rPr>
              <a:t>University of Waikato, New Zealand</a:t>
            </a:r>
            <a:endParaRPr lang="en-GB" sz="1600" dirty="0"/>
          </a:p>
        </p:txBody>
      </p:sp>
    </p:spTree>
    <p:extLst>
      <p:ext uri="{BB962C8B-B14F-4D97-AF65-F5344CB8AC3E}">
        <p14:creationId xmlns:p14="http://schemas.microsoft.com/office/powerpoint/2010/main" val="19707428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104DB14-A50B-0FA2-49B6-087897843165}"/>
              </a:ext>
            </a:extLst>
          </p:cNvPr>
          <p:cNvPicPr>
            <a:picLocks noChangeAspect="1"/>
          </p:cNvPicPr>
          <p:nvPr/>
        </p:nvPicPr>
        <p:blipFill>
          <a:blip r:embed="rId2"/>
          <a:stretch>
            <a:fillRect/>
          </a:stretch>
        </p:blipFill>
        <p:spPr>
          <a:xfrm>
            <a:off x="9667875" y="0"/>
            <a:ext cx="2524125" cy="828675"/>
          </a:xfrm>
          <a:prstGeom prst="rect">
            <a:avLst/>
          </a:prstGeom>
        </p:spPr>
      </p:pic>
      <p:pic>
        <p:nvPicPr>
          <p:cNvPr id="10" name="Picture 9" descr="A blue text on a white background&#10;&#10;Description automatically generated with medium confidence">
            <a:extLst>
              <a:ext uri="{FF2B5EF4-FFF2-40B4-BE49-F238E27FC236}">
                <a16:creationId xmlns:a16="http://schemas.microsoft.com/office/drawing/2014/main" id="{ECFC0495-9B5E-B9DE-8FFA-93F1EF2874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61832"/>
            <a:ext cx="2819794" cy="666843"/>
          </a:xfrm>
          <a:prstGeom prst="rect">
            <a:avLst/>
          </a:prstGeom>
        </p:spPr>
      </p:pic>
      <p:sp>
        <p:nvSpPr>
          <p:cNvPr id="2" name="TextBox 1">
            <a:extLst>
              <a:ext uri="{FF2B5EF4-FFF2-40B4-BE49-F238E27FC236}">
                <a16:creationId xmlns:a16="http://schemas.microsoft.com/office/drawing/2014/main" id="{EA16789E-345E-652B-3BD3-CA69D976EFCE}"/>
              </a:ext>
            </a:extLst>
          </p:cNvPr>
          <p:cNvSpPr txBox="1"/>
          <p:nvPr/>
        </p:nvSpPr>
        <p:spPr>
          <a:xfrm>
            <a:off x="3313043" y="495253"/>
            <a:ext cx="5565913" cy="646331"/>
          </a:xfrm>
          <a:prstGeom prst="rect">
            <a:avLst/>
          </a:prstGeom>
          <a:noFill/>
        </p:spPr>
        <p:txBody>
          <a:bodyPr wrap="square" rtlCol="0">
            <a:spAutoFit/>
          </a:bodyPr>
          <a:lstStyle/>
          <a:p>
            <a:pPr algn="ctr"/>
            <a:r>
              <a:rPr lang="en-GB" sz="3600" u="sng" dirty="0">
                <a:latin typeface="Times New Roman" panose="02020603050405020304" pitchFamily="18" charset="0"/>
                <a:cs typeface="Times New Roman" panose="02020603050405020304" pitchFamily="18" charset="0"/>
              </a:rPr>
              <a:t>References</a:t>
            </a:r>
          </a:p>
        </p:txBody>
      </p:sp>
      <p:sp>
        <p:nvSpPr>
          <p:cNvPr id="4" name="Content Placeholder 3">
            <a:extLst>
              <a:ext uri="{FF2B5EF4-FFF2-40B4-BE49-F238E27FC236}">
                <a16:creationId xmlns:a16="http://schemas.microsoft.com/office/drawing/2014/main" id="{1E610C37-F959-BD39-238B-9E68926BAB6C}"/>
              </a:ext>
            </a:extLst>
          </p:cNvPr>
          <p:cNvSpPr>
            <a:spLocks noGrp="1"/>
          </p:cNvSpPr>
          <p:nvPr>
            <p:ph idx="1"/>
          </p:nvPr>
        </p:nvSpPr>
        <p:spPr>
          <a:xfrm>
            <a:off x="838199" y="1650790"/>
            <a:ext cx="10515600" cy="4711957"/>
          </a:xfrm>
        </p:spPr>
        <p:txBody>
          <a:bodyPr>
            <a:noAutofit/>
          </a:bodyPr>
          <a:lstStyle/>
          <a:p>
            <a:pPr>
              <a:lnSpc>
                <a:spcPct val="100000"/>
              </a:lnSpc>
            </a:pPr>
            <a:r>
              <a:rPr lang="en-GB" sz="1800" b="0" i="0" dirty="0">
                <a:solidFill>
                  <a:srgbClr val="222222"/>
                </a:solidFill>
                <a:effectLst/>
                <a:latin typeface="Times New Roman" panose="02020603050405020304" pitchFamily="18" charset="0"/>
                <a:cs typeface="Times New Roman" panose="02020603050405020304" pitchFamily="18" charset="0"/>
              </a:rPr>
              <a:t>Campbell, T.; Kirkwood, L.; McLean, G.; Torsius, M.; Florida-James, G. Trail Use, Motivations, and Environmental Attitudes of 3780 European Mountain Bikers: What Is Sustainable? </a:t>
            </a:r>
            <a:r>
              <a:rPr lang="en-GB" sz="1800" b="0" i="1" dirty="0">
                <a:solidFill>
                  <a:srgbClr val="222222"/>
                </a:solidFill>
                <a:effectLst/>
                <a:latin typeface="Times New Roman" panose="02020603050405020304" pitchFamily="18" charset="0"/>
                <a:cs typeface="Times New Roman" panose="02020603050405020304" pitchFamily="18" charset="0"/>
              </a:rPr>
              <a:t>Int. J. Environ. Res. Public Health</a:t>
            </a:r>
            <a:r>
              <a:rPr lang="en-GB" sz="1800" b="0" i="0" dirty="0">
                <a:solidFill>
                  <a:srgbClr val="222222"/>
                </a:solidFill>
                <a:effectLst/>
                <a:latin typeface="Times New Roman" panose="02020603050405020304" pitchFamily="18" charset="0"/>
                <a:cs typeface="Times New Roman" panose="02020603050405020304" pitchFamily="18" charset="0"/>
              </a:rPr>
              <a:t> </a:t>
            </a:r>
            <a:r>
              <a:rPr lang="en-GB" sz="1800" b="1" i="0" dirty="0">
                <a:solidFill>
                  <a:srgbClr val="222222"/>
                </a:solidFill>
                <a:effectLst/>
                <a:latin typeface="Times New Roman" panose="02020603050405020304" pitchFamily="18" charset="0"/>
                <a:cs typeface="Times New Roman" panose="02020603050405020304" pitchFamily="18" charset="0"/>
              </a:rPr>
              <a:t>2021</a:t>
            </a:r>
            <a:r>
              <a:rPr lang="en-GB" sz="1800" b="0" i="0" dirty="0">
                <a:solidFill>
                  <a:srgbClr val="222222"/>
                </a:solidFill>
                <a:effectLst/>
                <a:latin typeface="Times New Roman" panose="02020603050405020304" pitchFamily="18" charset="0"/>
                <a:cs typeface="Times New Roman" panose="02020603050405020304" pitchFamily="18" charset="0"/>
              </a:rPr>
              <a:t>, </a:t>
            </a:r>
            <a:r>
              <a:rPr lang="en-GB" sz="1800" b="0" i="1" dirty="0">
                <a:solidFill>
                  <a:srgbClr val="222222"/>
                </a:solidFill>
                <a:effectLst/>
                <a:latin typeface="Times New Roman" panose="02020603050405020304" pitchFamily="18" charset="0"/>
                <a:cs typeface="Times New Roman" panose="02020603050405020304" pitchFamily="18" charset="0"/>
              </a:rPr>
              <a:t>18</a:t>
            </a:r>
            <a:r>
              <a:rPr lang="en-GB" sz="1800" b="0" i="0" dirty="0">
                <a:solidFill>
                  <a:srgbClr val="222222"/>
                </a:solidFill>
                <a:effectLst/>
                <a:latin typeface="Times New Roman" panose="02020603050405020304" pitchFamily="18" charset="0"/>
                <a:cs typeface="Times New Roman" panose="02020603050405020304" pitchFamily="18" charset="0"/>
              </a:rPr>
              <a:t>, 12971. </a:t>
            </a:r>
          </a:p>
          <a:p>
            <a:pPr>
              <a:lnSpc>
                <a:spcPct val="100000"/>
              </a:lnSpc>
            </a:pPr>
            <a:r>
              <a:rPr lang="en-GB" sz="1800" b="0" i="0" dirty="0">
                <a:solidFill>
                  <a:srgbClr val="212121"/>
                </a:solidFill>
                <a:effectLst/>
                <a:latin typeface="Times New Roman" panose="02020603050405020304" pitchFamily="18" charset="0"/>
                <a:cs typeface="Times New Roman" panose="02020603050405020304" pitchFamily="18" charset="0"/>
              </a:rPr>
              <a:t>Fang F. C, Casadevall A. (2011) Reductionistic and holistic science. Infect Immun.  Apr;79(4):1401-4. </a:t>
            </a:r>
          </a:p>
          <a:p>
            <a:pPr>
              <a:lnSpc>
                <a:spcPct val="100000"/>
              </a:lnSpc>
            </a:pPr>
            <a:r>
              <a:rPr lang="en-GB" sz="1800" dirty="0">
                <a:latin typeface="Times New Roman" panose="02020603050405020304" pitchFamily="18" charset="0"/>
                <a:cs typeface="Times New Roman" panose="02020603050405020304" pitchFamily="18" charset="0"/>
              </a:rPr>
              <a:t>Gibbons, L. V. (2020) Regenerative – The New Sustainable. Sustainability, </a:t>
            </a:r>
          </a:p>
          <a:p>
            <a:pPr>
              <a:lnSpc>
                <a:spcPct val="100000"/>
              </a:lnSpc>
            </a:pPr>
            <a:r>
              <a:rPr lang="en-GB" sz="1800" dirty="0">
                <a:latin typeface="Times New Roman" panose="02020603050405020304" pitchFamily="18" charset="0"/>
                <a:cs typeface="Times New Roman" panose="02020603050405020304" pitchFamily="18" charset="0"/>
              </a:rPr>
              <a:t>IMBA (2017) Guidelines for a Quality Trail Experience</a:t>
            </a:r>
          </a:p>
          <a:p>
            <a:pPr>
              <a:lnSpc>
                <a:spcPct val="100000"/>
              </a:lnSpc>
            </a:pPr>
            <a:r>
              <a:rPr lang="en-GB" sz="1800" b="0" i="0" dirty="0">
                <a:solidFill>
                  <a:srgbClr val="333333"/>
                </a:solidFill>
                <a:effectLst/>
                <a:latin typeface="Times New Roman" panose="02020603050405020304" pitchFamily="18" charset="0"/>
                <a:cs typeface="Times New Roman" panose="02020603050405020304" pitchFamily="18" charset="0"/>
              </a:rPr>
              <a:t>Ives, C.D., Freeth, R. &amp; Fischer, J. Inside-out sustainability: The neglect of inner worlds. </a:t>
            </a:r>
            <a:r>
              <a:rPr lang="en-GB" sz="1800" b="0" i="1" dirty="0" err="1">
                <a:solidFill>
                  <a:srgbClr val="333333"/>
                </a:solidFill>
                <a:effectLst/>
                <a:latin typeface="Times New Roman" panose="02020603050405020304" pitchFamily="18" charset="0"/>
                <a:cs typeface="Times New Roman" panose="02020603050405020304" pitchFamily="18" charset="0"/>
              </a:rPr>
              <a:t>Ambio</a:t>
            </a:r>
            <a:r>
              <a:rPr lang="en-GB" sz="1800" b="0" i="0" dirty="0">
                <a:solidFill>
                  <a:srgbClr val="333333"/>
                </a:solidFill>
                <a:effectLst/>
                <a:latin typeface="Times New Roman" panose="02020603050405020304" pitchFamily="18" charset="0"/>
                <a:cs typeface="Times New Roman" panose="02020603050405020304" pitchFamily="18" charset="0"/>
              </a:rPr>
              <a:t> </a:t>
            </a:r>
            <a:r>
              <a:rPr lang="en-GB" sz="1800" b="1" i="0" dirty="0">
                <a:solidFill>
                  <a:srgbClr val="333333"/>
                </a:solidFill>
                <a:effectLst/>
                <a:latin typeface="Times New Roman" panose="02020603050405020304" pitchFamily="18" charset="0"/>
                <a:cs typeface="Times New Roman" panose="02020603050405020304" pitchFamily="18" charset="0"/>
              </a:rPr>
              <a:t>49</a:t>
            </a:r>
            <a:r>
              <a:rPr lang="en-GB" sz="1800" b="0" i="0" dirty="0">
                <a:solidFill>
                  <a:srgbClr val="333333"/>
                </a:solidFill>
                <a:effectLst/>
                <a:latin typeface="Times New Roman" panose="02020603050405020304" pitchFamily="18" charset="0"/>
                <a:cs typeface="Times New Roman" panose="02020603050405020304" pitchFamily="18" charset="0"/>
              </a:rPr>
              <a:t>, 208–217</a:t>
            </a:r>
            <a:endParaRPr lang="en-GB" sz="1800" dirty="0">
              <a:latin typeface="Times New Roman" panose="02020603050405020304" pitchFamily="18" charset="0"/>
              <a:cs typeface="Times New Roman" panose="02020603050405020304" pitchFamily="18" charset="0"/>
            </a:endParaRPr>
          </a:p>
          <a:p>
            <a:pPr>
              <a:lnSpc>
                <a:spcPct val="100000"/>
              </a:lnSpc>
            </a:pPr>
            <a:r>
              <a:rPr lang="en-GB" sz="1800" b="0" i="0" dirty="0">
                <a:solidFill>
                  <a:srgbClr val="333333"/>
                </a:solidFill>
                <a:effectLst/>
                <a:latin typeface="Times New Roman" panose="02020603050405020304" pitchFamily="18" charset="0"/>
                <a:cs typeface="Times New Roman" panose="02020603050405020304" pitchFamily="18" charset="0"/>
              </a:rPr>
              <a:t>Jordan, C.F. (2013). Holism vs. Reductionism in Environmental Science. In: An Ecosystem Approach to Sustainable Agriculture. Environmental Challenges and Solutions, vol 1. Springer, Dordrecht. </a:t>
            </a:r>
          </a:p>
          <a:p>
            <a:pPr>
              <a:lnSpc>
                <a:spcPct val="100000"/>
              </a:lnSpc>
            </a:pPr>
            <a:r>
              <a:rPr lang="en-GB" sz="1800" b="0" i="0" dirty="0">
                <a:solidFill>
                  <a:srgbClr val="333333"/>
                </a:solidFill>
                <a:effectLst/>
                <a:latin typeface="Times New Roman" panose="02020603050405020304" pitchFamily="18" charset="0"/>
                <a:cs typeface="Times New Roman" panose="02020603050405020304" pitchFamily="18" charset="0"/>
              </a:rPr>
              <a:t>Marion, J (2023)  Trail sustainability: A state-of-knowledge review of trail impacts, influential factors, sustainability ratings, and planning and management guidance,  Journal of Environmental Management, 340.</a:t>
            </a:r>
          </a:p>
          <a:p>
            <a:pPr>
              <a:lnSpc>
                <a:spcPct val="100000"/>
              </a:lnSpc>
            </a:pPr>
            <a:r>
              <a:rPr lang="en-GB" sz="1800" b="0" i="0" dirty="0">
                <a:solidFill>
                  <a:srgbClr val="212121"/>
                </a:solidFill>
                <a:effectLst/>
                <a:latin typeface="Times New Roman" panose="02020603050405020304" pitchFamily="18" charset="0"/>
                <a:cs typeface="Times New Roman" panose="02020603050405020304" pitchFamily="18" charset="0"/>
              </a:rPr>
              <a:t>Roberts L, Jones G, Brooks R. Why Do You Ride?: A Characterization of Mountain Bikers, Their Engagement Methods, and Perceived Links to Mental Health and Well-Being. Front Psychol. 2018</a:t>
            </a:r>
            <a:endParaRPr lang="en-GB"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393104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0B761509-3B9A-49A6-A84B-C3D8681169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997"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0" name="Freeform: Shape 19">
            <a:extLst>
              <a:ext uri="{FF2B5EF4-FFF2-40B4-BE49-F238E27FC236}">
                <a16:creationId xmlns:a16="http://schemas.microsoft.com/office/drawing/2014/main" id="{91DE43FD-EB47-414A-B0AB-169B0FFFA5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272922" cy="6858000"/>
          </a:xfrm>
          <a:custGeom>
            <a:avLst/>
            <a:gdLst>
              <a:gd name="connsiteX0" fmla="*/ 0 w 9272922"/>
              <a:gd name="connsiteY0" fmla="*/ 0 h 6858000"/>
              <a:gd name="connsiteX1" fmla="*/ 1733417 w 9272922"/>
              <a:gd name="connsiteY1" fmla="*/ 0 h 6858000"/>
              <a:gd name="connsiteX2" fmla="*/ 3307976 w 9272922"/>
              <a:gd name="connsiteY2" fmla="*/ 0 h 6858000"/>
              <a:gd name="connsiteX3" fmla="*/ 8126249 w 9272922"/>
              <a:gd name="connsiteY3" fmla="*/ 0 h 6858000"/>
              <a:gd name="connsiteX4" fmla="*/ 8138896 w 9272922"/>
              <a:gd name="connsiteY4" fmla="*/ 31774 h 6858000"/>
              <a:gd name="connsiteX5" fmla="*/ 9193904 w 9272922"/>
              <a:gd name="connsiteY5" fmla="*/ 2682457 h 6858000"/>
              <a:gd name="connsiteX6" fmla="*/ 9193904 w 9272922"/>
              <a:gd name="connsiteY6" fmla="*/ 3752208 h 6858000"/>
              <a:gd name="connsiteX7" fmla="*/ 8036400 w 9272922"/>
              <a:gd name="connsiteY7" fmla="*/ 6660411 h 6858000"/>
              <a:gd name="connsiteX8" fmla="*/ 7957938 w 9272922"/>
              <a:gd name="connsiteY8" fmla="*/ 6857542 h 6858000"/>
              <a:gd name="connsiteX9" fmla="*/ 3307976 w 9272922"/>
              <a:gd name="connsiteY9" fmla="*/ 6857542 h 6858000"/>
              <a:gd name="connsiteX10" fmla="*/ 3307976 w 9272922"/>
              <a:gd name="connsiteY10" fmla="*/ 6858000 h 6858000"/>
              <a:gd name="connsiteX11" fmla="*/ 0 w 9272922"/>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272922" h="6858000">
                <a:moveTo>
                  <a:pt x="0" y="0"/>
                </a:moveTo>
                <a:lnTo>
                  <a:pt x="1733417" y="0"/>
                </a:lnTo>
                <a:lnTo>
                  <a:pt x="3307976" y="0"/>
                </a:lnTo>
                <a:lnTo>
                  <a:pt x="8126249" y="0"/>
                </a:lnTo>
                <a:lnTo>
                  <a:pt x="8138896" y="31774"/>
                </a:lnTo>
                <a:cubicBezTo>
                  <a:pt x="9193904" y="2682457"/>
                  <a:pt x="9193904" y="2682457"/>
                  <a:pt x="9193904" y="2682457"/>
                </a:cubicBezTo>
                <a:cubicBezTo>
                  <a:pt x="9299262" y="2988100"/>
                  <a:pt x="9299262" y="3446565"/>
                  <a:pt x="9193904" y="3752208"/>
                </a:cubicBezTo>
                <a:cubicBezTo>
                  <a:pt x="8709916" y="4968215"/>
                  <a:pt x="8331802" y="5918220"/>
                  <a:pt x="8036400" y="6660411"/>
                </a:cubicBezTo>
                <a:lnTo>
                  <a:pt x="7957938" y="6857542"/>
                </a:lnTo>
                <a:lnTo>
                  <a:pt x="3307976" y="6857542"/>
                </a:lnTo>
                <a:lnTo>
                  <a:pt x="3307976" y="6858000"/>
                </a:lnTo>
                <a:lnTo>
                  <a:pt x="0" y="6858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22" name="Group 21">
            <a:extLst>
              <a:ext uri="{FF2B5EF4-FFF2-40B4-BE49-F238E27FC236}">
                <a16:creationId xmlns:a16="http://schemas.microsoft.com/office/drawing/2014/main" id="{58495BCC-CE77-4CC2-952E-846F41119FD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160561" y="1075188"/>
            <a:ext cx="1562267" cy="1172973"/>
            <a:chOff x="9160561" y="1075188"/>
            <a:chExt cx="1562267" cy="1172973"/>
          </a:xfrm>
        </p:grpSpPr>
        <p:sp>
          <p:nvSpPr>
            <p:cNvPr id="23" name="Freeform 5">
              <a:extLst>
                <a:ext uri="{FF2B5EF4-FFF2-40B4-BE49-F238E27FC236}">
                  <a16:creationId xmlns:a16="http://schemas.microsoft.com/office/drawing/2014/main" id="{1B42538B-E30F-4967-A6C1-8EBA775F4D6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9160561" y="1423846"/>
              <a:ext cx="935037" cy="8243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bg1"/>
              </a:solidFill>
            </a:ln>
          </p:spPr>
          <p:txBody>
            <a:bodyPr vert="horz" wrap="square" lIns="91440" tIns="45720" rIns="91440" bIns="45720" numCol="1" anchor="t" anchorCtr="0" compatLnSpc="1">
              <a:prstTxWarp prst="textNoShape">
                <a:avLst/>
              </a:prstTxWarp>
            </a:bodyPr>
            <a:lstStyle/>
            <a:p>
              <a:endParaRPr lang="en-US"/>
            </a:p>
          </p:txBody>
        </p:sp>
        <p:sp>
          <p:nvSpPr>
            <p:cNvPr id="24" name="Freeform 5">
              <a:extLst>
                <a:ext uri="{FF2B5EF4-FFF2-40B4-BE49-F238E27FC236}">
                  <a16:creationId xmlns:a16="http://schemas.microsoft.com/office/drawing/2014/main" id="{9A6BD9AC-4DE7-4B20-8547-4E3B375C21F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9960661" y="1075188"/>
              <a:ext cx="762167" cy="6719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bg1"/>
              </a:solidFill>
            </a:ln>
          </p:spPr>
          <p:txBody>
            <a:bodyPr vert="horz" wrap="square" lIns="91440" tIns="45720" rIns="91440" bIns="45720" numCol="1" anchor="t" anchorCtr="0" compatLnSpc="1">
              <a:prstTxWarp prst="textNoShape">
                <a:avLst/>
              </a:prstTxWarp>
            </a:bodyPr>
            <a:lstStyle/>
            <a:p>
              <a:endParaRPr lang="en-US"/>
            </a:p>
          </p:txBody>
        </p:sp>
      </p:grpSp>
      <p:pic>
        <p:nvPicPr>
          <p:cNvPr id="6" name="Picture 5">
            <a:extLst>
              <a:ext uri="{FF2B5EF4-FFF2-40B4-BE49-F238E27FC236}">
                <a16:creationId xmlns:a16="http://schemas.microsoft.com/office/drawing/2014/main" id="{A104DB14-A50B-0FA2-49B6-087897843165}"/>
              </a:ext>
            </a:extLst>
          </p:cNvPr>
          <p:cNvPicPr>
            <a:picLocks noChangeAspect="1"/>
          </p:cNvPicPr>
          <p:nvPr/>
        </p:nvPicPr>
        <p:blipFill>
          <a:blip r:embed="rId3"/>
          <a:stretch>
            <a:fillRect/>
          </a:stretch>
        </p:blipFill>
        <p:spPr>
          <a:xfrm>
            <a:off x="10732860" y="0"/>
            <a:ext cx="1459140" cy="533756"/>
          </a:xfrm>
          <a:prstGeom prst="rect">
            <a:avLst/>
          </a:prstGeom>
        </p:spPr>
      </p:pic>
      <p:pic>
        <p:nvPicPr>
          <p:cNvPr id="10" name="Picture 9" descr="A blue text on a white background&#10;&#10;Description automatically generated with medium confidence">
            <a:extLst>
              <a:ext uri="{FF2B5EF4-FFF2-40B4-BE49-F238E27FC236}">
                <a16:creationId xmlns:a16="http://schemas.microsoft.com/office/drawing/2014/main" id="{ECFC0495-9B5E-B9DE-8FFA-93F1EF28749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26275"/>
            <a:ext cx="2257028" cy="533756"/>
          </a:xfrm>
          <a:prstGeom prst="rect">
            <a:avLst/>
          </a:prstGeom>
        </p:spPr>
      </p:pic>
      <p:sp>
        <p:nvSpPr>
          <p:cNvPr id="13" name="TextBox 12">
            <a:extLst>
              <a:ext uri="{FF2B5EF4-FFF2-40B4-BE49-F238E27FC236}">
                <a16:creationId xmlns:a16="http://schemas.microsoft.com/office/drawing/2014/main" id="{9BDC9033-ACD0-B147-8E16-A4F321729117}"/>
              </a:ext>
            </a:extLst>
          </p:cNvPr>
          <p:cNvSpPr txBox="1"/>
          <p:nvPr/>
        </p:nvSpPr>
        <p:spPr>
          <a:xfrm>
            <a:off x="9468610" y="2664074"/>
            <a:ext cx="3987640" cy="2446824"/>
          </a:xfrm>
          <a:prstGeom prst="rect">
            <a:avLst/>
          </a:prstGeom>
          <a:noFill/>
        </p:spPr>
        <p:txBody>
          <a:bodyPr wrap="square" rtlCol="0">
            <a:spAutoFit/>
          </a:bodyPr>
          <a:lstStyle/>
          <a:p>
            <a:pPr defTabSz="521208">
              <a:spcAft>
                <a:spcPts val="600"/>
              </a:spcAft>
            </a:pPr>
            <a:r>
              <a:rPr lang="en-GB" sz="4000" kern="1200" dirty="0">
                <a:solidFill>
                  <a:schemeClr val="bg1"/>
                </a:solidFill>
                <a:latin typeface="Times New Roman" panose="02020603050405020304" pitchFamily="18" charset="0"/>
                <a:cs typeface="Times New Roman" panose="02020603050405020304" pitchFamily="18" charset="0"/>
              </a:rPr>
              <a:t>What is a </a:t>
            </a:r>
          </a:p>
          <a:p>
            <a:pPr defTabSz="521208">
              <a:spcAft>
                <a:spcPts val="600"/>
              </a:spcAft>
            </a:pPr>
            <a:r>
              <a:rPr lang="en-GB" sz="4000" kern="1200" dirty="0">
                <a:solidFill>
                  <a:schemeClr val="bg1"/>
                </a:solidFill>
                <a:latin typeface="Times New Roman" panose="02020603050405020304" pitchFamily="18" charset="0"/>
                <a:cs typeface="Times New Roman" panose="02020603050405020304" pitchFamily="18" charset="0"/>
              </a:rPr>
              <a:t>sustainable </a:t>
            </a:r>
          </a:p>
          <a:p>
            <a:pPr defTabSz="521208">
              <a:spcAft>
                <a:spcPts val="600"/>
              </a:spcAft>
            </a:pPr>
            <a:r>
              <a:rPr lang="en-GB" sz="4000" kern="1200" dirty="0">
                <a:solidFill>
                  <a:schemeClr val="bg1"/>
                </a:solidFill>
                <a:latin typeface="Times New Roman" panose="02020603050405020304" pitchFamily="18" charset="0"/>
                <a:cs typeface="Times New Roman" panose="02020603050405020304" pitchFamily="18" charset="0"/>
              </a:rPr>
              <a:t>trail?</a:t>
            </a:r>
          </a:p>
          <a:p>
            <a:pPr>
              <a:spcAft>
                <a:spcPts val="600"/>
              </a:spcAft>
            </a:pPr>
            <a:endParaRPr lang="en-GB" dirty="0"/>
          </a:p>
        </p:txBody>
      </p:sp>
      <p:sp>
        <p:nvSpPr>
          <p:cNvPr id="3" name="TextBox 2">
            <a:extLst>
              <a:ext uri="{FF2B5EF4-FFF2-40B4-BE49-F238E27FC236}">
                <a16:creationId xmlns:a16="http://schemas.microsoft.com/office/drawing/2014/main" id="{720B83F0-5753-1B8E-1953-C0B56A1307A4}"/>
              </a:ext>
            </a:extLst>
          </p:cNvPr>
          <p:cNvSpPr txBox="1"/>
          <p:nvPr/>
        </p:nvSpPr>
        <p:spPr>
          <a:xfrm>
            <a:off x="821769" y="2490537"/>
            <a:ext cx="6731000" cy="3323987"/>
          </a:xfrm>
          <a:prstGeom prst="rect">
            <a:avLst/>
          </a:prstGeom>
          <a:noFill/>
        </p:spPr>
        <p:txBody>
          <a:bodyPr wrap="square">
            <a:spAutoFit/>
          </a:bodyPr>
          <a:lstStyle/>
          <a:p>
            <a:r>
              <a:rPr lang="en-GB" sz="2000" b="0" i="0" dirty="0">
                <a:solidFill>
                  <a:srgbClr val="222222"/>
                </a:solidFill>
                <a:effectLst/>
                <a:latin typeface="Times New Roman" panose="02020603050405020304" pitchFamily="18" charset="0"/>
                <a:cs typeface="Times New Roman" panose="02020603050405020304" pitchFamily="18" charset="0"/>
              </a:rPr>
              <a:t>We asked the following question </a:t>
            </a:r>
            <a:r>
              <a:rPr lang="en-GB" sz="2000" dirty="0">
                <a:latin typeface="Times New Roman" panose="02020603050405020304" pitchFamily="18" charset="0"/>
                <a:cs typeface="Times New Roman" panose="02020603050405020304" pitchFamily="18" charset="0"/>
              </a:rPr>
              <a:t>as part of our research study into mountain bikers' attitudes, behaviours and motivations</a:t>
            </a:r>
            <a:r>
              <a:rPr lang="en-GB" b="0" i="0" dirty="0">
                <a:solidFill>
                  <a:srgbClr val="222222"/>
                </a:solidFill>
                <a:effectLst/>
                <a:latin typeface="Times New Roman" panose="02020603050405020304" pitchFamily="18" charset="0"/>
                <a:cs typeface="Times New Roman" panose="02020603050405020304" pitchFamily="18" charset="0"/>
              </a:rPr>
              <a:t>:</a:t>
            </a:r>
          </a:p>
          <a:p>
            <a:endParaRPr lang="en-GB" dirty="0">
              <a:solidFill>
                <a:srgbClr val="222222"/>
              </a:solidFill>
              <a:latin typeface="Times New Roman" panose="02020603050405020304" pitchFamily="18" charset="0"/>
              <a:cs typeface="Times New Roman" panose="02020603050405020304" pitchFamily="18" charset="0"/>
            </a:endParaRPr>
          </a:p>
          <a:p>
            <a:endParaRPr lang="en-GB" sz="2000" b="1" i="0" dirty="0">
              <a:solidFill>
                <a:srgbClr val="222222"/>
              </a:solidFill>
              <a:effectLst/>
              <a:latin typeface="Times New Roman" panose="02020603050405020304" pitchFamily="18" charset="0"/>
              <a:cs typeface="Times New Roman" panose="02020603050405020304" pitchFamily="18" charset="0"/>
            </a:endParaRPr>
          </a:p>
          <a:p>
            <a:r>
              <a:rPr lang="en-GB" sz="2400" b="1" i="0" dirty="0">
                <a:solidFill>
                  <a:srgbClr val="222222"/>
                </a:solidFill>
                <a:effectLst/>
                <a:latin typeface="Times New Roman" panose="02020603050405020304" pitchFamily="18" charset="0"/>
                <a:cs typeface="Times New Roman" panose="02020603050405020304" pitchFamily="18" charset="0"/>
              </a:rPr>
              <a:t>What do you consider to be a sustainable trail?</a:t>
            </a:r>
          </a:p>
          <a:p>
            <a:endParaRPr lang="en-GB" dirty="0">
              <a:solidFill>
                <a:srgbClr val="222222"/>
              </a:solidFill>
              <a:latin typeface="Times New Roman" panose="02020603050405020304" pitchFamily="18" charset="0"/>
              <a:cs typeface="Times New Roman" panose="02020603050405020304" pitchFamily="18" charset="0"/>
            </a:endParaRPr>
          </a:p>
          <a:p>
            <a:endParaRPr lang="en-GB" b="0" i="0" dirty="0">
              <a:solidFill>
                <a:srgbClr val="222222"/>
              </a:solidFill>
              <a:effectLst/>
              <a:latin typeface="Times New Roman" panose="02020603050405020304" pitchFamily="18" charset="0"/>
              <a:cs typeface="Times New Roman" panose="02020603050405020304" pitchFamily="18" charset="0"/>
            </a:endParaRPr>
          </a:p>
          <a:p>
            <a:endParaRPr lang="en-GB" b="0" i="0" dirty="0">
              <a:solidFill>
                <a:srgbClr val="222222"/>
              </a:solidFill>
              <a:effectLst/>
              <a:latin typeface="Times New Roman" panose="02020603050405020304" pitchFamily="18" charset="0"/>
              <a:cs typeface="Times New Roman" panose="02020603050405020304" pitchFamily="18" charset="0"/>
            </a:endParaRPr>
          </a:p>
          <a:p>
            <a:r>
              <a:rPr lang="en-GB" sz="2000" dirty="0">
                <a:solidFill>
                  <a:srgbClr val="222222"/>
                </a:solidFill>
                <a:latin typeface="Times New Roman" panose="02020603050405020304" pitchFamily="18" charset="0"/>
                <a:cs typeface="Times New Roman" panose="02020603050405020304" pitchFamily="18" charset="0"/>
              </a:rPr>
              <a:t>1555 mountain bikers provided a free text response.</a:t>
            </a:r>
            <a:endParaRPr lang="en-GB" sz="2000" b="0" i="0" dirty="0">
              <a:solidFill>
                <a:srgbClr val="222222"/>
              </a:solidFill>
              <a:effectLst/>
              <a:latin typeface="Times New Roman" panose="02020603050405020304" pitchFamily="18" charset="0"/>
              <a:cs typeface="Times New Roman" panose="02020603050405020304" pitchFamily="18" charset="0"/>
            </a:endParaRPr>
          </a:p>
          <a:p>
            <a:endParaRPr lang="en-GB" dirty="0">
              <a:solidFill>
                <a:srgbClr val="222222"/>
              </a:solidFill>
              <a:latin typeface="Times New Roman" panose="02020603050405020304" pitchFamily="18" charset="0"/>
              <a:cs typeface="Times New Roman" panose="02020603050405020304" pitchFamily="18" charset="0"/>
            </a:endParaRPr>
          </a:p>
          <a:p>
            <a:endParaRPr lang="en-GB" dirty="0">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BC167695-0C81-E432-8B27-3C6DBF728155}"/>
              </a:ext>
            </a:extLst>
          </p:cNvPr>
          <p:cNvSpPr txBox="1"/>
          <p:nvPr/>
        </p:nvSpPr>
        <p:spPr>
          <a:xfrm>
            <a:off x="821769" y="1075188"/>
            <a:ext cx="6731000" cy="646331"/>
          </a:xfrm>
          <a:prstGeom prst="rect">
            <a:avLst/>
          </a:prstGeom>
          <a:noFill/>
        </p:spPr>
        <p:txBody>
          <a:bodyPr wrap="square">
            <a:spAutoFit/>
          </a:bodyPr>
          <a:lstStyle/>
          <a:p>
            <a:r>
              <a:rPr lang="en-GB" sz="3600" u="sng" dirty="0">
                <a:latin typeface="Times New Roman" panose="02020603050405020304" pitchFamily="18" charset="0"/>
                <a:cs typeface="Times New Roman" panose="02020603050405020304" pitchFamily="18" charset="0"/>
              </a:rPr>
              <a:t>Definition and Operalisation</a:t>
            </a:r>
          </a:p>
        </p:txBody>
      </p:sp>
    </p:spTree>
    <p:extLst>
      <p:ext uri="{BB962C8B-B14F-4D97-AF65-F5344CB8AC3E}">
        <p14:creationId xmlns:p14="http://schemas.microsoft.com/office/powerpoint/2010/main" val="870016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104DB14-A50B-0FA2-49B6-087897843165}"/>
              </a:ext>
            </a:extLst>
          </p:cNvPr>
          <p:cNvPicPr>
            <a:picLocks noChangeAspect="1"/>
          </p:cNvPicPr>
          <p:nvPr/>
        </p:nvPicPr>
        <p:blipFill>
          <a:blip r:embed="rId3"/>
          <a:stretch>
            <a:fillRect/>
          </a:stretch>
        </p:blipFill>
        <p:spPr>
          <a:xfrm>
            <a:off x="9667875" y="0"/>
            <a:ext cx="2524125" cy="828675"/>
          </a:xfrm>
          <a:prstGeom prst="rect">
            <a:avLst/>
          </a:prstGeom>
        </p:spPr>
      </p:pic>
      <p:pic>
        <p:nvPicPr>
          <p:cNvPr id="10" name="Picture 9" descr="A blue text on a white background&#10;&#10;Description automatically generated with medium confidence">
            <a:extLst>
              <a:ext uri="{FF2B5EF4-FFF2-40B4-BE49-F238E27FC236}">
                <a16:creationId xmlns:a16="http://schemas.microsoft.com/office/drawing/2014/main" id="{ECFC0495-9B5E-B9DE-8FFA-93F1EF28749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61832"/>
            <a:ext cx="2819794" cy="666843"/>
          </a:xfrm>
          <a:prstGeom prst="rect">
            <a:avLst/>
          </a:prstGeom>
        </p:spPr>
      </p:pic>
      <p:sp>
        <p:nvSpPr>
          <p:cNvPr id="5" name="TextBox 4">
            <a:extLst>
              <a:ext uri="{FF2B5EF4-FFF2-40B4-BE49-F238E27FC236}">
                <a16:creationId xmlns:a16="http://schemas.microsoft.com/office/drawing/2014/main" id="{E587D934-FC5D-68BD-11B5-A7C96D0128A7}"/>
              </a:ext>
            </a:extLst>
          </p:cNvPr>
          <p:cNvSpPr txBox="1"/>
          <p:nvPr/>
        </p:nvSpPr>
        <p:spPr>
          <a:xfrm>
            <a:off x="755300" y="1136558"/>
            <a:ext cx="10523621" cy="400110"/>
          </a:xfrm>
          <a:prstGeom prst="rect">
            <a:avLst/>
          </a:prstGeom>
          <a:noFill/>
        </p:spPr>
        <p:txBody>
          <a:bodyPr wrap="square">
            <a:spAutoFit/>
          </a:bodyPr>
          <a:lstStyle/>
          <a:p>
            <a:r>
              <a:rPr lang="en-GB" sz="2000" b="0" i="0" dirty="0">
                <a:solidFill>
                  <a:srgbClr val="222222"/>
                </a:solidFill>
                <a:effectLst/>
                <a:latin typeface="Times New Roman" panose="02020603050405020304" pitchFamily="18" charset="0"/>
                <a:cs typeface="Times New Roman" panose="02020603050405020304" pitchFamily="18" charset="0"/>
              </a:rPr>
              <a:t>Content analysis of the question, “What do you consider to be a sustainable trail?” (n = 1555).</a:t>
            </a:r>
            <a:endParaRPr lang="en-GB" sz="2000" dirty="0">
              <a:latin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1537F623-D725-185E-F67C-0B4DDC57BF3D}"/>
              </a:ext>
            </a:extLst>
          </p:cNvPr>
          <p:cNvPicPr>
            <a:picLocks noChangeAspect="1"/>
          </p:cNvPicPr>
          <p:nvPr/>
        </p:nvPicPr>
        <p:blipFill>
          <a:blip r:embed="rId5"/>
          <a:stretch>
            <a:fillRect/>
          </a:stretch>
        </p:blipFill>
        <p:spPr>
          <a:xfrm>
            <a:off x="755300" y="1693693"/>
            <a:ext cx="4555681" cy="4235224"/>
          </a:xfrm>
          <a:prstGeom prst="rect">
            <a:avLst/>
          </a:prstGeom>
        </p:spPr>
      </p:pic>
      <p:pic>
        <p:nvPicPr>
          <p:cNvPr id="8" name="Picture 7">
            <a:extLst>
              <a:ext uri="{FF2B5EF4-FFF2-40B4-BE49-F238E27FC236}">
                <a16:creationId xmlns:a16="http://schemas.microsoft.com/office/drawing/2014/main" id="{32CF4886-1447-8140-31BE-1DB9863FD338}"/>
              </a:ext>
            </a:extLst>
          </p:cNvPr>
          <p:cNvPicPr>
            <a:picLocks noChangeAspect="1"/>
          </p:cNvPicPr>
          <p:nvPr/>
        </p:nvPicPr>
        <p:blipFill>
          <a:blip r:embed="rId6"/>
          <a:stretch>
            <a:fillRect/>
          </a:stretch>
        </p:blipFill>
        <p:spPr>
          <a:xfrm>
            <a:off x="6096000" y="1715913"/>
            <a:ext cx="5149227" cy="4213004"/>
          </a:xfrm>
          <a:prstGeom prst="rect">
            <a:avLst/>
          </a:prstGeom>
        </p:spPr>
      </p:pic>
      <p:sp>
        <p:nvSpPr>
          <p:cNvPr id="11" name="TextBox 10">
            <a:extLst>
              <a:ext uri="{FF2B5EF4-FFF2-40B4-BE49-F238E27FC236}">
                <a16:creationId xmlns:a16="http://schemas.microsoft.com/office/drawing/2014/main" id="{0CEB081D-91F6-F5CD-22AB-09FE49215675}"/>
              </a:ext>
            </a:extLst>
          </p:cNvPr>
          <p:cNvSpPr txBox="1"/>
          <p:nvPr/>
        </p:nvSpPr>
        <p:spPr>
          <a:xfrm>
            <a:off x="9144965" y="6079836"/>
            <a:ext cx="6094070" cy="400110"/>
          </a:xfrm>
          <a:prstGeom prst="rect">
            <a:avLst/>
          </a:prstGeom>
          <a:noFill/>
        </p:spPr>
        <p:txBody>
          <a:bodyPr wrap="square">
            <a:spAutoFit/>
          </a:bodyPr>
          <a:lstStyle/>
          <a:p>
            <a:r>
              <a:rPr lang="en-GB" sz="2000" dirty="0">
                <a:latin typeface="Times New Roman" panose="02020603050405020304" pitchFamily="18" charset="0"/>
                <a:cs typeface="Times New Roman" panose="02020603050405020304" pitchFamily="18" charset="0"/>
              </a:rPr>
              <a:t>Campbell et al. (2021)</a:t>
            </a:r>
          </a:p>
        </p:txBody>
      </p:sp>
      <p:sp>
        <p:nvSpPr>
          <p:cNvPr id="2" name="TextBox 1">
            <a:extLst>
              <a:ext uri="{FF2B5EF4-FFF2-40B4-BE49-F238E27FC236}">
                <a16:creationId xmlns:a16="http://schemas.microsoft.com/office/drawing/2014/main" id="{71EE1C31-E645-0BA5-9009-B6A3F32DA57E}"/>
              </a:ext>
            </a:extLst>
          </p:cNvPr>
          <p:cNvSpPr txBox="1"/>
          <p:nvPr/>
        </p:nvSpPr>
        <p:spPr>
          <a:xfrm>
            <a:off x="3062344" y="333202"/>
            <a:ext cx="6580430" cy="646331"/>
          </a:xfrm>
          <a:prstGeom prst="rect">
            <a:avLst/>
          </a:prstGeom>
          <a:noFill/>
        </p:spPr>
        <p:txBody>
          <a:bodyPr wrap="square" rtlCol="0">
            <a:spAutoFit/>
          </a:bodyPr>
          <a:lstStyle/>
          <a:p>
            <a:r>
              <a:rPr lang="en-GB" sz="3600" u="sng" dirty="0">
                <a:latin typeface="Times New Roman" panose="02020603050405020304" pitchFamily="18" charset="0"/>
                <a:cs typeface="Times New Roman" panose="02020603050405020304" pitchFamily="18" charset="0"/>
              </a:rPr>
              <a:t>Many things, to many people</a:t>
            </a:r>
          </a:p>
        </p:txBody>
      </p:sp>
    </p:spTree>
    <p:extLst>
      <p:ext uri="{BB962C8B-B14F-4D97-AF65-F5344CB8AC3E}">
        <p14:creationId xmlns:p14="http://schemas.microsoft.com/office/powerpoint/2010/main" val="14928808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104DB14-A50B-0FA2-49B6-087897843165}"/>
              </a:ext>
            </a:extLst>
          </p:cNvPr>
          <p:cNvPicPr>
            <a:picLocks noChangeAspect="1"/>
          </p:cNvPicPr>
          <p:nvPr/>
        </p:nvPicPr>
        <p:blipFill>
          <a:blip r:embed="rId3"/>
          <a:stretch>
            <a:fillRect/>
          </a:stretch>
        </p:blipFill>
        <p:spPr>
          <a:xfrm>
            <a:off x="9667875" y="0"/>
            <a:ext cx="2524125" cy="828675"/>
          </a:xfrm>
          <a:prstGeom prst="rect">
            <a:avLst/>
          </a:prstGeom>
        </p:spPr>
      </p:pic>
      <p:pic>
        <p:nvPicPr>
          <p:cNvPr id="10" name="Picture 9" descr="A blue text on a white background&#10;&#10;Description automatically generated with medium confidence">
            <a:extLst>
              <a:ext uri="{FF2B5EF4-FFF2-40B4-BE49-F238E27FC236}">
                <a16:creationId xmlns:a16="http://schemas.microsoft.com/office/drawing/2014/main" id="{ECFC0495-9B5E-B9DE-8FFA-93F1EF28749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61832"/>
            <a:ext cx="2819794" cy="666843"/>
          </a:xfrm>
          <a:prstGeom prst="rect">
            <a:avLst/>
          </a:prstGeom>
        </p:spPr>
      </p:pic>
      <p:pic>
        <p:nvPicPr>
          <p:cNvPr id="2" name="Picture 1" descr="A picture containing grass, outdoor, auto part&#10;&#10;Description automatically generated">
            <a:extLst>
              <a:ext uri="{FF2B5EF4-FFF2-40B4-BE49-F238E27FC236}">
                <a16:creationId xmlns:a16="http://schemas.microsoft.com/office/drawing/2014/main" id="{18C91516-7993-8AC0-79AB-8189935604C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990671"/>
            <a:ext cx="4503174" cy="5867329"/>
          </a:xfrm>
          <a:prstGeom prst="rect">
            <a:avLst/>
          </a:prstGeom>
        </p:spPr>
      </p:pic>
      <p:sp>
        <p:nvSpPr>
          <p:cNvPr id="3" name="TextBox 2">
            <a:extLst>
              <a:ext uri="{FF2B5EF4-FFF2-40B4-BE49-F238E27FC236}">
                <a16:creationId xmlns:a16="http://schemas.microsoft.com/office/drawing/2014/main" id="{E328319A-DA6B-D8FB-E5F8-67372A80A4F9}"/>
              </a:ext>
            </a:extLst>
          </p:cNvPr>
          <p:cNvSpPr txBox="1"/>
          <p:nvPr/>
        </p:nvSpPr>
        <p:spPr>
          <a:xfrm>
            <a:off x="4503174" y="836707"/>
            <a:ext cx="6848081" cy="1200329"/>
          </a:xfrm>
          <a:prstGeom prst="rect">
            <a:avLst/>
          </a:prstGeom>
          <a:noFill/>
        </p:spPr>
        <p:txBody>
          <a:bodyPr wrap="square" rtlCol="0">
            <a:spAutoFit/>
          </a:bodyPr>
          <a:lstStyle/>
          <a:p>
            <a:pPr algn="ctr"/>
            <a:r>
              <a:rPr lang="en-GB" sz="3600" u="sng" dirty="0">
                <a:latin typeface="Times New Roman" panose="02020603050405020304" pitchFamily="18" charset="0"/>
                <a:cs typeface="Times New Roman" panose="02020603050405020304" pitchFamily="18" charset="0"/>
              </a:rPr>
              <a:t>The Three “</a:t>
            </a:r>
            <a:r>
              <a:rPr lang="en-GB" sz="3600" u="sng" dirty="0" err="1">
                <a:latin typeface="Times New Roman" panose="02020603050405020304" pitchFamily="18" charset="0"/>
                <a:cs typeface="Times New Roman" panose="02020603050405020304" pitchFamily="18" charset="0"/>
              </a:rPr>
              <a:t>E”lements</a:t>
            </a:r>
            <a:r>
              <a:rPr lang="en-GB" sz="3600" u="sng" dirty="0">
                <a:latin typeface="Times New Roman" panose="02020603050405020304" pitchFamily="18" charset="0"/>
                <a:cs typeface="Times New Roman" panose="02020603050405020304" pitchFamily="18" charset="0"/>
              </a:rPr>
              <a:t> of Sustainability</a:t>
            </a:r>
          </a:p>
        </p:txBody>
      </p:sp>
      <p:sp>
        <p:nvSpPr>
          <p:cNvPr id="4" name="TextBox 3">
            <a:extLst>
              <a:ext uri="{FF2B5EF4-FFF2-40B4-BE49-F238E27FC236}">
                <a16:creationId xmlns:a16="http://schemas.microsoft.com/office/drawing/2014/main" id="{B669077F-418D-27A9-9B98-62AA40DC7D19}"/>
              </a:ext>
            </a:extLst>
          </p:cNvPr>
          <p:cNvSpPr txBox="1"/>
          <p:nvPr/>
        </p:nvSpPr>
        <p:spPr>
          <a:xfrm>
            <a:off x="5432681" y="2756742"/>
            <a:ext cx="6066604" cy="4585871"/>
          </a:xfrm>
          <a:prstGeom prst="rect">
            <a:avLst/>
          </a:prstGeom>
          <a:noFill/>
        </p:spPr>
        <p:txBody>
          <a:bodyPr wrap="square" rtlCol="0">
            <a:spAutoFit/>
          </a:bodyPr>
          <a:lstStyle/>
          <a:p>
            <a:r>
              <a:rPr lang="en-GB" sz="2000" dirty="0">
                <a:latin typeface="Times New Roman" panose="02020603050405020304" pitchFamily="18" charset="0"/>
                <a:cs typeface="Times New Roman" panose="02020603050405020304" pitchFamily="18" charset="0"/>
              </a:rPr>
              <a:t>Responses covered the three pillars of sustainability.</a:t>
            </a:r>
          </a:p>
          <a:p>
            <a:endParaRPr lang="en-GB" sz="2000" dirty="0">
              <a:latin typeface="Times New Roman" panose="02020603050405020304" pitchFamily="18" charset="0"/>
              <a:cs typeface="Times New Roman" panose="02020603050405020304" pitchFamily="18" charset="0"/>
            </a:endParaRPr>
          </a:p>
          <a:p>
            <a:r>
              <a:rPr lang="en-GB" sz="2000" dirty="0">
                <a:latin typeface="Times New Roman" panose="02020603050405020304" pitchFamily="18" charset="0"/>
                <a:cs typeface="Times New Roman" panose="02020603050405020304" pitchFamily="18" charset="0"/>
              </a:rPr>
              <a:t>The IMBA Guidelines for a quality trail experience highlights the importance of considering all three for planning and decision making but acknowledges that the social (equity) aspect is often overlooked.  </a:t>
            </a:r>
          </a:p>
          <a:p>
            <a:endParaRPr lang="en-GB" sz="2000" dirty="0">
              <a:latin typeface="Times New Roman" panose="02020603050405020304" pitchFamily="18" charset="0"/>
              <a:cs typeface="Times New Roman" panose="02020603050405020304" pitchFamily="18" charset="0"/>
            </a:endParaRPr>
          </a:p>
          <a:p>
            <a:r>
              <a:rPr lang="en-GB" sz="2000" dirty="0">
                <a:latin typeface="Times New Roman" panose="02020603050405020304" pitchFamily="18" charset="0"/>
                <a:cs typeface="Times New Roman" panose="02020603050405020304" pitchFamily="18" charset="0"/>
              </a:rPr>
              <a:t>Approximately 70% of responses focused on environmental aspects with only 10% citing social or economic factors.  </a:t>
            </a:r>
          </a:p>
          <a:p>
            <a:r>
              <a:rPr lang="en-GB" sz="2000" dirty="0">
                <a:latin typeface="Times New Roman" panose="02020603050405020304" pitchFamily="18" charset="0"/>
                <a:cs typeface="Times New Roman" panose="02020603050405020304" pitchFamily="18" charset="0"/>
              </a:rPr>
              <a:t> </a:t>
            </a:r>
          </a:p>
          <a:p>
            <a:endParaRPr lang="en-GB" sz="2400" dirty="0">
              <a:latin typeface="Times New Roman" panose="02020603050405020304" pitchFamily="18" charset="0"/>
              <a:cs typeface="Times New Roman" panose="02020603050405020304" pitchFamily="18" charset="0"/>
            </a:endParaRPr>
          </a:p>
          <a:p>
            <a:endParaRPr lang="en-GB" sz="2400" dirty="0">
              <a:latin typeface="Times New Roman" panose="02020603050405020304" pitchFamily="18" charset="0"/>
              <a:cs typeface="Times New Roman" panose="02020603050405020304" pitchFamily="18" charset="0"/>
            </a:endParaRPr>
          </a:p>
          <a:p>
            <a:endParaRPr lang="en-GB" sz="2400" dirty="0"/>
          </a:p>
        </p:txBody>
      </p:sp>
    </p:spTree>
    <p:extLst>
      <p:ext uri="{BB962C8B-B14F-4D97-AF65-F5344CB8AC3E}">
        <p14:creationId xmlns:p14="http://schemas.microsoft.com/office/powerpoint/2010/main" val="24685987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104DB14-A50B-0FA2-49B6-087897843165}"/>
              </a:ext>
            </a:extLst>
          </p:cNvPr>
          <p:cNvPicPr>
            <a:picLocks noChangeAspect="1"/>
          </p:cNvPicPr>
          <p:nvPr/>
        </p:nvPicPr>
        <p:blipFill>
          <a:blip r:embed="rId3"/>
          <a:stretch>
            <a:fillRect/>
          </a:stretch>
        </p:blipFill>
        <p:spPr>
          <a:xfrm>
            <a:off x="9667875" y="0"/>
            <a:ext cx="2524125" cy="828675"/>
          </a:xfrm>
          <a:prstGeom prst="rect">
            <a:avLst/>
          </a:prstGeom>
        </p:spPr>
      </p:pic>
      <p:pic>
        <p:nvPicPr>
          <p:cNvPr id="10" name="Picture 9" descr="A blue text on a white background&#10;&#10;Description automatically generated with medium confidence">
            <a:extLst>
              <a:ext uri="{FF2B5EF4-FFF2-40B4-BE49-F238E27FC236}">
                <a16:creationId xmlns:a16="http://schemas.microsoft.com/office/drawing/2014/main" id="{ECFC0495-9B5E-B9DE-8FFA-93F1EF28749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61832"/>
            <a:ext cx="2819794" cy="666843"/>
          </a:xfrm>
          <a:prstGeom prst="rect">
            <a:avLst/>
          </a:prstGeom>
        </p:spPr>
      </p:pic>
      <p:pic>
        <p:nvPicPr>
          <p:cNvPr id="9" name="Picture 8">
            <a:extLst>
              <a:ext uri="{FF2B5EF4-FFF2-40B4-BE49-F238E27FC236}">
                <a16:creationId xmlns:a16="http://schemas.microsoft.com/office/drawing/2014/main" id="{26E134B1-D5F9-C8AC-F643-E3A3CC4D2C5C}"/>
              </a:ext>
            </a:extLst>
          </p:cNvPr>
          <p:cNvPicPr>
            <a:picLocks noChangeAspect="1"/>
          </p:cNvPicPr>
          <p:nvPr/>
        </p:nvPicPr>
        <p:blipFill>
          <a:blip r:embed="rId5"/>
          <a:stretch>
            <a:fillRect/>
          </a:stretch>
        </p:blipFill>
        <p:spPr>
          <a:xfrm>
            <a:off x="6188972" y="1120463"/>
            <a:ext cx="6003028" cy="5737538"/>
          </a:xfrm>
          <a:prstGeom prst="rect">
            <a:avLst/>
          </a:prstGeom>
        </p:spPr>
      </p:pic>
      <p:sp>
        <p:nvSpPr>
          <p:cNvPr id="13" name="TextBox 12">
            <a:extLst>
              <a:ext uri="{FF2B5EF4-FFF2-40B4-BE49-F238E27FC236}">
                <a16:creationId xmlns:a16="http://schemas.microsoft.com/office/drawing/2014/main" id="{7072A928-6835-92CE-0B67-E13255B8DACC}"/>
              </a:ext>
            </a:extLst>
          </p:cNvPr>
          <p:cNvSpPr txBox="1"/>
          <p:nvPr/>
        </p:nvSpPr>
        <p:spPr>
          <a:xfrm>
            <a:off x="92972" y="1225689"/>
            <a:ext cx="6096000" cy="5632311"/>
          </a:xfrm>
          <a:prstGeom prst="rect">
            <a:avLst/>
          </a:prstGeom>
          <a:noFill/>
        </p:spPr>
        <p:txBody>
          <a:bodyPr wrap="square" rtlCol="0">
            <a:spAutoFit/>
          </a:bodyPr>
          <a:lstStyle/>
          <a:p>
            <a:r>
              <a:rPr lang="en-GB" sz="2000" dirty="0">
                <a:latin typeface="Times New Roman" panose="02020603050405020304" pitchFamily="18" charset="0"/>
                <a:cs typeface="Times New Roman" panose="02020603050405020304" pitchFamily="18" charset="0"/>
              </a:rPr>
              <a:t>Trails are physically located within the environment and exist as tangible and visible artefacts.</a:t>
            </a:r>
          </a:p>
          <a:p>
            <a:endParaRPr lang="en-GB" sz="2000" dirty="0">
              <a:latin typeface="Times New Roman" panose="02020603050405020304" pitchFamily="18" charset="0"/>
              <a:cs typeface="Times New Roman" panose="02020603050405020304" pitchFamily="18" charset="0"/>
            </a:endParaRPr>
          </a:p>
          <a:p>
            <a:r>
              <a:rPr lang="en-GB" sz="2000" dirty="0">
                <a:latin typeface="Times New Roman" panose="02020603050405020304" pitchFamily="18" charset="0"/>
                <a:cs typeface="Times New Roman" panose="02020603050405020304" pitchFamily="18" charset="0"/>
              </a:rPr>
              <a:t>As a relative newcomer to the outdoors, there was initially a desire to demonstrate the impact of mountain biking on the environment to justify our presence in the outdoors. Often relative to other users. </a:t>
            </a:r>
          </a:p>
          <a:p>
            <a:endParaRPr lang="en-GB" sz="2000" dirty="0">
              <a:latin typeface="Times New Roman" panose="02020603050405020304" pitchFamily="18" charset="0"/>
              <a:cs typeface="Times New Roman" panose="02020603050405020304" pitchFamily="18" charset="0"/>
            </a:endParaRPr>
          </a:p>
          <a:p>
            <a:r>
              <a:rPr lang="en-GB" sz="2000" dirty="0">
                <a:effectLst/>
                <a:latin typeface="Times New Roman" panose="02020603050405020304" pitchFamily="18" charset="0"/>
                <a:ea typeface="Calibri" panose="020F0502020204030204" pitchFamily="34" charset="0"/>
                <a:cs typeface="Times New Roman" panose="02020603050405020304" pitchFamily="18" charset="0"/>
              </a:rPr>
              <a:t>Early sustainability paradigms were predominantly anthropocentric in nature and focused largely upon </a:t>
            </a:r>
            <a:r>
              <a:rPr lang="en-GB" sz="2000" u="sng" dirty="0">
                <a:effectLst/>
                <a:latin typeface="Times New Roman" panose="02020603050405020304" pitchFamily="18" charset="0"/>
                <a:ea typeface="Calibri" panose="020F0502020204030204" pitchFamily="34" charset="0"/>
                <a:cs typeface="Times New Roman" panose="02020603050405020304" pitchFamily="18" charset="0"/>
              </a:rPr>
              <a:t>improving efficiency</a:t>
            </a:r>
            <a:r>
              <a:rPr lang="en-GB"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GB" sz="2000" u="sng" dirty="0">
                <a:effectLst/>
                <a:latin typeface="Times New Roman" panose="02020603050405020304" pitchFamily="18" charset="0"/>
                <a:ea typeface="Calibri" panose="020F0502020204030204" pitchFamily="34" charset="0"/>
                <a:cs typeface="Times New Roman" panose="02020603050405020304" pitchFamily="18" charset="0"/>
              </a:rPr>
              <a:t>reducing harm</a:t>
            </a:r>
            <a:r>
              <a:rPr lang="en-GB" sz="2000" dirty="0">
                <a:effectLst/>
                <a:latin typeface="Times New Roman" panose="02020603050405020304" pitchFamily="18" charset="0"/>
                <a:ea typeface="Calibri" panose="020F0502020204030204" pitchFamily="34" charset="0"/>
                <a:cs typeface="Times New Roman" panose="02020603050405020304" pitchFamily="18" charset="0"/>
              </a:rPr>
              <a:t>, and </a:t>
            </a:r>
            <a:r>
              <a:rPr lang="en-GB" sz="2000" u="sng" dirty="0">
                <a:effectLst/>
                <a:latin typeface="Times New Roman" panose="02020603050405020304" pitchFamily="18" charset="0"/>
                <a:ea typeface="Calibri" panose="020F0502020204030204" pitchFamily="34" charset="0"/>
                <a:cs typeface="Times New Roman" panose="02020603050405020304" pitchFamily="18" charset="0"/>
              </a:rPr>
              <a:t>mitigating (human) damage</a:t>
            </a:r>
            <a:r>
              <a:rPr lang="en-GB" sz="2000" dirty="0">
                <a:effectLst/>
                <a:latin typeface="Times New Roman" panose="02020603050405020304" pitchFamily="18" charset="0"/>
                <a:ea typeface="Calibri" panose="020F0502020204030204" pitchFamily="34" charset="0"/>
                <a:cs typeface="Times New Roman" panose="02020603050405020304" pitchFamily="18" charset="0"/>
              </a:rPr>
              <a:t> to the environment.</a:t>
            </a:r>
            <a:endParaRPr lang="en-GB" sz="2000" dirty="0">
              <a:latin typeface="Times New Roman" panose="02020603050405020304" pitchFamily="18" charset="0"/>
              <a:cs typeface="Times New Roman" panose="02020603050405020304" pitchFamily="18" charset="0"/>
            </a:endParaRPr>
          </a:p>
          <a:p>
            <a:endParaRPr lang="en-GB" sz="2000" dirty="0">
              <a:latin typeface="Times New Roman" panose="02020603050405020304" pitchFamily="18" charset="0"/>
              <a:cs typeface="Times New Roman" panose="02020603050405020304" pitchFamily="18" charset="0"/>
            </a:endParaRPr>
          </a:p>
          <a:p>
            <a:r>
              <a:rPr lang="en-GB" sz="2000" dirty="0">
                <a:effectLst/>
                <a:latin typeface="Times New Roman" panose="02020603050405020304" pitchFamily="18" charset="0"/>
                <a:ea typeface="Calibri" panose="020F0502020204030204" pitchFamily="34" charset="0"/>
                <a:cs typeface="Times New Roman" panose="02020603050405020304" pitchFamily="18" charset="0"/>
              </a:rPr>
              <a:t>Much of the current knowledge base regarding trail sustainability has emerged from research focussing upon the impact of trail use upon soils, although environmental impact can extend to wider ecological components including vegetation disturbance of wildlife.</a:t>
            </a:r>
            <a:endParaRPr lang="en-GB" sz="2000" dirty="0">
              <a:latin typeface="Times New Roman" panose="02020603050405020304" pitchFamily="18" charset="0"/>
              <a:cs typeface="Times New Roman" panose="02020603050405020304" pitchFamily="18" charset="0"/>
            </a:endParaRPr>
          </a:p>
        </p:txBody>
      </p:sp>
      <p:sp>
        <p:nvSpPr>
          <p:cNvPr id="14" name="TextBox 13">
            <a:extLst>
              <a:ext uri="{FF2B5EF4-FFF2-40B4-BE49-F238E27FC236}">
                <a16:creationId xmlns:a16="http://schemas.microsoft.com/office/drawing/2014/main" id="{F9FBB122-DEF9-F88B-8BC8-C0E55AC836FE}"/>
              </a:ext>
            </a:extLst>
          </p:cNvPr>
          <p:cNvSpPr txBox="1"/>
          <p:nvPr/>
        </p:nvSpPr>
        <p:spPr>
          <a:xfrm>
            <a:off x="3392660" y="0"/>
            <a:ext cx="5797826" cy="646331"/>
          </a:xfrm>
          <a:prstGeom prst="rect">
            <a:avLst/>
          </a:prstGeom>
          <a:noFill/>
        </p:spPr>
        <p:txBody>
          <a:bodyPr wrap="square" rtlCol="0">
            <a:spAutoFit/>
          </a:bodyPr>
          <a:lstStyle/>
          <a:p>
            <a:pPr algn="ctr"/>
            <a:r>
              <a:rPr lang="en-GB" sz="3600" u="sng" dirty="0">
                <a:latin typeface="Times New Roman" panose="02020603050405020304" pitchFamily="18" charset="0"/>
                <a:cs typeface="Times New Roman" panose="02020603050405020304" pitchFamily="18" charset="0"/>
              </a:rPr>
              <a:t>Environmental Focus</a:t>
            </a:r>
          </a:p>
        </p:txBody>
      </p:sp>
    </p:spTree>
    <p:extLst>
      <p:ext uri="{BB962C8B-B14F-4D97-AF65-F5344CB8AC3E}">
        <p14:creationId xmlns:p14="http://schemas.microsoft.com/office/powerpoint/2010/main" val="34646591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104DB14-A50B-0FA2-49B6-087897843165}"/>
              </a:ext>
            </a:extLst>
          </p:cNvPr>
          <p:cNvPicPr>
            <a:picLocks noChangeAspect="1"/>
          </p:cNvPicPr>
          <p:nvPr/>
        </p:nvPicPr>
        <p:blipFill>
          <a:blip r:embed="rId3"/>
          <a:stretch>
            <a:fillRect/>
          </a:stretch>
        </p:blipFill>
        <p:spPr>
          <a:xfrm>
            <a:off x="9667875" y="0"/>
            <a:ext cx="2524125" cy="828675"/>
          </a:xfrm>
          <a:prstGeom prst="rect">
            <a:avLst/>
          </a:prstGeom>
        </p:spPr>
      </p:pic>
      <p:pic>
        <p:nvPicPr>
          <p:cNvPr id="10" name="Picture 9" descr="A blue text on a white background&#10;&#10;Description automatically generated with medium confidence">
            <a:extLst>
              <a:ext uri="{FF2B5EF4-FFF2-40B4-BE49-F238E27FC236}">
                <a16:creationId xmlns:a16="http://schemas.microsoft.com/office/drawing/2014/main" id="{ECFC0495-9B5E-B9DE-8FFA-93F1EF28749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61832"/>
            <a:ext cx="2819794" cy="666843"/>
          </a:xfrm>
          <a:prstGeom prst="rect">
            <a:avLst/>
          </a:prstGeom>
        </p:spPr>
      </p:pic>
      <p:sp>
        <p:nvSpPr>
          <p:cNvPr id="2" name="TextBox 1">
            <a:extLst>
              <a:ext uri="{FF2B5EF4-FFF2-40B4-BE49-F238E27FC236}">
                <a16:creationId xmlns:a16="http://schemas.microsoft.com/office/drawing/2014/main" id="{0F6F61C8-ABB4-34E0-7D9B-77EBB6AE0DDC}"/>
              </a:ext>
            </a:extLst>
          </p:cNvPr>
          <p:cNvSpPr txBox="1"/>
          <p:nvPr/>
        </p:nvSpPr>
        <p:spPr>
          <a:xfrm>
            <a:off x="798786" y="1797269"/>
            <a:ext cx="10131151" cy="4524315"/>
          </a:xfrm>
          <a:prstGeom prst="rect">
            <a:avLst/>
          </a:prstGeom>
          <a:noFill/>
        </p:spPr>
        <p:txBody>
          <a:bodyPr wrap="square" rtlCol="0">
            <a:spAutoFit/>
          </a:bodyPr>
          <a:lstStyle/>
          <a:p>
            <a:r>
              <a:rPr lang="en-GB" dirty="0">
                <a:effectLst/>
                <a:latin typeface="Times New Roman" panose="02020603050405020304" pitchFamily="18" charset="0"/>
                <a:ea typeface="Calibri" panose="020F0502020204030204" pitchFamily="34" charset="0"/>
                <a:cs typeface="Times New Roman" panose="02020603050405020304" pitchFamily="18" charset="0"/>
              </a:rPr>
              <a:t>It is relatively well established that all trail-based activities cause a degree of degradation of soil, with the effect generally being curvilinear and moderated by an interaction between environmental factors, user type and user behaviour.</a:t>
            </a:r>
          </a:p>
          <a:p>
            <a:endParaRPr lang="en-GB" b="0" i="0" dirty="0">
              <a:latin typeface="Times New Roman" panose="02020603050405020304" pitchFamily="18" charset="0"/>
              <a:cs typeface="Times New Roman" panose="02020603050405020304" pitchFamily="18" charset="0"/>
            </a:endParaRPr>
          </a:p>
          <a:p>
            <a:r>
              <a:rPr lang="en-GB" b="0" i="0" dirty="0">
                <a:effectLst/>
                <a:latin typeface="Times New Roman" panose="02020603050405020304" pitchFamily="18" charset="0"/>
                <a:cs typeface="Times New Roman" panose="02020603050405020304" pitchFamily="18" charset="0"/>
              </a:rPr>
              <a:t>The impact of mountain biking upon soils and vegetation has generally been shown to be equivalent to that of hikers and significantly less than that occurring from equestrian or motorised vehicular use.</a:t>
            </a:r>
          </a:p>
          <a:p>
            <a:endParaRPr lang="en-GB" dirty="0">
              <a:latin typeface="Times New Roman" panose="02020603050405020304" pitchFamily="18" charset="0"/>
              <a:cs typeface="Times New Roman" panose="02020603050405020304" pitchFamily="18" charset="0"/>
            </a:endParaRPr>
          </a:p>
          <a:p>
            <a:r>
              <a:rPr lang="en-GB" b="0" i="0" dirty="0">
                <a:effectLst/>
                <a:latin typeface="Times New Roman" panose="02020603050405020304" pitchFamily="18" charset="0"/>
                <a:cs typeface="Times New Roman" panose="02020603050405020304" pitchFamily="18" charset="0"/>
              </a:rPr>
              <a:t>Trails that include high grades and low slope alignments are generally associated with greater damage as is inadequate drainage or being located within wet areas.</a:t>
            </a:r>
          </a:p>
          <a:p>
            <a:endParaRPr lang="en-GB" dirty="0">
              <a:latin typeface="Times New Roman" panose="02020603050405020304" pitchFamily="18" charset="0"/>
              <a:cs typeface="Times New Roman" panose="02020603050405020304" pitchFamily="18" charset="0"/>
            </a:endParaRPr>
          </a:p>
          <a:p>
            <a:r>
              <a:rPr lang="en-GB" b="0" i="0" dirty="0">
                <a:effectLst/>
                <a:latin typeface="Times New Roman" panose="02020603050405020304" pitchFamily="18" charset="0"/>
                <a:cs typeface="Times New Roman" panose="02020603050405020304" pitchFamily="18" charset="0"/>
              </a:rPr>
              <a:t>Less studied are trail-related impacts to water quality.</a:t>
            </a:r>
          </a:p>
          <a:p>
            <a:endParaRPr lang="en-GB" b="0" i="0" dirty="0">
              <a:effectLst/>
              <a:latin typeface="Times New Roman" panose="02020603050405020304" pitchFamily="18" charset="0"/>
              <a:cs typeface="Times New Roman" panose="02020603050405020304" pitchFamily="18" charset="0"/>
            </a:endParaRPr>
          </a:p>
          <a:p>
            <a:r>
              <a:rPr lang="en-GB" sz="1800" b="0" i="0" dirty="0">
                <a:effectLst/>
                <a:latin typeface="Times New Roman" panose="02020603050405020304" pitchFamily="18" charset="0"/>
                <a:cs typeface="Times New Roman" panose="02020603050405020304" pitchFamily="18" charset="0"/>
              </a:rPr>
              <a:t>Land management agencies have rarely funded the types of trail science studies needed to develop, refine, or validate trail sustainability BMP guidance, instead supporting more applied studies to inventory trails and assess trail conditions (Marion 2023)</a:t>
            </a:r>
            <a:endParaRPr lang="en-GB" sz="1800" dirty="0">
              <a:latin typeface="Times New Roman" panose="02020603050405020304" pitchFamily="18" charset="0"/>
              <a:cs typeface="Times New Roman" panose="02020603050405020304" pitchFamily="18" charset="0"/>
            </a:endParaRPr>
          </a:p>
          <a:p>
            <a:endParaRPr lang="en-GB" dirty="0"/>
          </a:p>
        </p:txBody>
      </p:sp>
      <p:sp>
        <p:nvSpPr>
          <p:cNvPr id="3" name="TextBox 2">
            <a:extLst>
              <a:ext uri="{FF2B5EF4-FFF2-40B4-BE49-F238E27FC236}">
                <a16:creationId xmlns:a16="http://schemas.microsoft.com/office/drawing/2014/main" id="{90E98818-7B17-7ECE-CC39-6BCCA19BB55A}"/>
              </a:ext>
            </a:extLst>
          </p:cNvPr>
          <p:cNvSpPr txBox="1"/>
          <p:nvPr/>
        </p:nvSpPr>
        <p:spPr>
          <a:xfrm>
            <a:off x="3033288" y="251143"/>
            <a:ext cx="6125423" cy="707886"/>
          </a:xfrm>
          <a:prstGeom prst="rect">
            <a:avLst/>
          </a:prstGeom>
          <a:noFill/>
        </p:spPr>
        <p:txBody>
          <a:bodyPr wrap="square" rtlCol="0">
            <a:spAutoFit/>
          </a:bodyPr>
          <a:lstStyle/>
          <a:p>
            <a:pPr algn="ctr"/>
            <a:r>
              <a:rPr lang="en-GB" sz="4000" u="sng" dirty="0">
                <a:latin typeface="Times New Roman" panose="02020603050405020304" pitchFamily="18" charset="0"/>
                <a:cs typeface="Times New Roman" panose="02020603050405020304" pitchFamily="18" charset="0"/>
              </a:rPr>
              <a:t>The evidence base</a:t>
            </a:r>
          </a:p>
        </p:txBody>
      </p:sp>
    </p:spTree>
    <p:extLst>
      <p:ext uri="{BB962C8B-B14F-4D97-AF65-F5344CB8AC3E}">
        <p14:creationId xmlns:p14="http://schemas.microsoft.com/office/powerpoint/2010/main" val="3380453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104DB14-A50B-0FA2-49B6-087897843165}"/>
              </a:ext>
            </a:extLst>
          </p:cNvPr>
          <p:cNvPicPr>
            <a:picLocks noChangeAspect="1"/>
          </p:cNvPicPr>
          <p:nvPr/>
        </p:nvPicPr>
        <p:blipFill>
          <a:blip r:embed="rId3"/>
          <a:stretch>
            <a:fillRect/>
          </a:stretch>
        </p:blipFill>
        <p:spPr>
          <a:xfrm>
            <a:off x="9667875" y="0"/>
            <a:ext cx="2524125" cy="828675"/>
          </a:xfrm>
          <a:prstGeom prst="rect">
            <a:avLst/>
          </a:prstGeom>
        </p:spPr>
      </p:pic>
      <p:pic>
        <p:nvPicPr>
          <p:cNvPr id="10" name="Picture 9" descr="A blue text on a white background&#10;&#10;Description automatically generated with medium confidence">
            <a:extLst>
              <a:ext uri="{FF2B5EF4-FFF2-40B4-BE49-F238E27FC236}">
                <a16:creationId xmlns:a16="http://schemas.microsoft.com/office/drawing/2014/main" id="{ECFC0495-9B5E-B9DE-8FFA-93F1EF28749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61832"/>
            <a:ext cx="2819794" cy="666843"/>
          </a:xfrm>
          <a:prstGeom prst="rect">
            <a:avLst/>
          </a:prstGeom>
        </p:spPr>
      </p:pic>
      <p:sp>
        <p:nvSpPr>
          <p:cNvPr id="4" name="TextBox 3">
            <a:extLst>
              <a:ext uri="{FF2B5EF4-FFF2-40B4-BE49-F238E27FC236}">
                <a16:creationId xmlns:a16="http://schemas.microsoft.com/office/drawing/2014/main" id="{D5EACADC-5BFE-1A5D-07B2-517735B54BE1}"/>
              </a:ext>
            </a:extLst>
          </p:cNvPr>
          <p:cNvSpPr txBox="1"/>
          <p:nvPr/>
        </p:nvSpPr>
        <p:spPr>
          <a:xfrm>
            <a:off x="2559327" y="193370"/>
            <a:ext cx="7073345" cy="646331"/>
          </a:xfrm>
          <a:prstGeom prst="rect">
            <a:avLst/>
          </a:prstGeom>
          <a:noFill/>
        </p:spPr>
        <p:txBody>
          <a:bodyPr wrap="square">
            <a:spAutoFit/>
          </a:bodyPr>
          <a:lstStyle/>
          <a:p>
            <a:pPr algn="ctr"/>
            <a:r>
              <a:rPr lang="en-GB" sz="3600" u="sng" dirty="0">
                <a:latin typeface="Times New Roman" panose="02020603050405020304" pitchFamily="18" charset="0"/>
                <a:cs typeface="Times New Roman" panose="02020603050405020304" pitchFamily="18" charset="0"/>
              </a:rPr>
              <a:t>Limitations (Soil Research)</a:t>
            </a:r>
          </a:p>
        </p:txBody>
      </p:sp>
      <p:pic>
        <p:nvPicPr>
          <p:cNvPr id="5" name="Picture 4">
            <a:extLst>
              <a:ext uri="{FF2B5EF4-FFF2-40B4-BE49-F238E27FC236}">
                <a16:creationId xmlns:a16="http://schemas.microsoft.com/office/drawing/2014/main" id="{6EB46154-9DC4-4FC6-7E29-BE4421B764B7}"/>
              </a:ext>
            </a:extLst>
          </p:cNvPr>
          <p:cNvPicPr>
            <a:picLocks noChangeAspect="1"/>
          </p:cNvPicPr>
          <p:nvPr/>
        </p:nvPicPr>
        <p:blipFill>
          <a:blip r:embed="rId5"/>
          <a:stretch>
            <a:fillRect/>
          </a:stretch>
        </p:blipFill>
        <p:spPr>
          <a:xfrm>
            <a:off x="-8560" y="1549784"/>
            <a:ext cx="5464138" cy="5400043"/>
          </a:xfrm>
          <a:prstGeom prst="rect">
            <a:avLst/>
          </a:prstGeom>
        </p:spPr>
      </p:pic>
      <p:pic>
        <p:nvPicPr>
          <p:cNvPr id="3" name="Picture 2" descr="Fig. 7">
            <a:extLst>
              <a:ext uri="{FF2B5EF4-FFF2-40B4-BE49-F238E27FC236}">
                <a16:creationId xmlns:a16="http://schemas.microsoft.com/office/drawing/2014/main" id="{A5DC9679-DDAF-B6B5-26C0-216069DAE92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73496" y="1549784"/>
            <a:ext cx="6581775" cy="53082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06761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104DB14-A50B-0FA2-49B6-087897843165}"/>
              </a:ext>
            </a:extLst>
          </p:cNvPr>
          <p:cNvPicPr>
            <a:picLocks noChangeAspect="1"/>
          </p:cNvPicPr>
          <p:nvPr/>
        </p:nvPicPr>
        <p:blipFill>
          <a:blip r:embed="rId3"/>
          <a:stretch>
            <a:fillRect/>
          </a:stretch>
        </p:blipFill>
        <p:spPr>
          <a:xfrm>
            <a:off x="9667875" y="0"/>
            <a:ext cx="2524125" cy="828675"/>
          </a:xfrm>
          <a:prstGeom prst="rect">
            <a:avLst/>
          </a:prstGeom>
        </p:spPr>
      </p:pic>
      <p:pic>
        <p:nvPicPr>
          <p:cNvPr id="10" name="Picture 9" descr="A blue text on a white background&#10;&#10;Description automatically generated with medium confidence">
            <a:extLst>
              <a:ext uri="{FF2B5EF4-FFF2-40B4-BE49-F238E27FC236}">
                <a16:creationId xmlns:a16="http://schemas.microsoft.com/office/drawing/2014/main" id="{ECFC0495-9B5E-B9DE-8FFA-93F1EF28749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61832"/>
            <a:ext cx="2819794" cy="666843"/>
          </a:xfrm>
          <a:prstGeom prst="rect">
            <a:avLst/>
          </a:prstGeom>
        </p:spPr>
      </p:pic>
      <p:sp>
        <p:nvSpPr>
          <p:cNvPr id="4" name="TextBox 3">
            <a:extLst>
              <a:ext uri="{FF2B5EF4-FFF2-40B4-BE49-F238E27FC236}">
                <a16:creationId xmlns:a16="http://schemas.microsoft.com/office/drawing/2014/main" id="{D5EACADC-5BFE-1A5D-07B2-517735B54BE1}"/>
              </a:ext>
            </a:extLst>
          </p:cNvPr>
          <p:cNvSpPr txBox="1"/>
          <p:nvPr/>
        </p:nvSpPr>
        <p:spPr>
          <a:xfrm>
            <a:off x="1669932" y="723288"/>
            <a:ext cx="9147805" cy="646331"/>
          </a:xfrm>
          <a:prstGeom prst="rect">
            <a:avLst/>
          </a:prstGeom>
          <a:noFill/>
        </p:spPr>
        <p:txBody>
          <a:bodyPr wrap="square">
            <a:spAutoFit/>
          </a:bodyPr>
          <a:lstStyle/>
          <a:p>
            <a:pPr algn="ctr"/>
            <a:r>
              <a:rPr lang="en-GB" sz="3600" u="sng" dirty="0">
                <a:latin typeface="Times New Roman" panose="02020603050405020304" pitchFamily="18" charset="0"/>
                <a:cs typeface="Times New Roman" panose="02020603050405020304" pitchFamily="18" charset="0"/>
              </a:rPr>
              <a:t>Wider (theoretical) Limitations/Challenges</a:t>
            </a:r>
          </a:p>
        </p:txBody>
      </p:sp>
      <p:sp>
        <p:nvSpPr>
          <p:cNvPr id="7" name="TextBox 6">
            <a:extLst>
              <a:ext uri="{FF2B5EF4-FFF2-40B4-BE49-F238E27FC236}">
                <a16:creationId xmlns:a16="http://schemas.microsoft.com/office/drawing/2014/main" id="{ABB30CD4-8066-EB3F-76BF-900D796973C7}"/>
              </a:ext>
            </a:extLst>
          </p:cNvPr>
          <p:cNvSpPr txBox="1"/>
          <p:nvPr/>
        </p:nvSpPr>
        <p:spPr>
          <a:xfrm>
            <a:off x="466672" y="1992630"/>
            <a:ext cx="6511100" cy="5293757"/>
          </a:xfrm>
          <a:prstGeom prst="rect">
            <a:avLst/>
          </a:prstGeom>
          <a:noFill/>
        </p:spPr>
        <p:txBody>
          <a:bodyPr wrap="square">
            <a:spAutoFit/>
          </a:bodyPr>
          <a:lstStyle/>
          <a:p>
            <a:pPr marL="742950" lvl="1" indent="-285750">
              <a:buFont typeface="Wingdings" panose="05000000000000000000" pitchFamily="2" charset="2"/>
              <a:buChar char="Ø"/>
            </a:pPr>
            <a:r>
              <a:rPr lang="en-GB" sz="2000" dirty="0">
                <a:latin typeface="Times New Roman" panose="02020603050405020304" pitchFamily="18" charset="0"/>
                <a:cs typeface="Times New Roman" panose="02020603050405020304" pitchFamily="18" charset="0"/>
              </a:rPr>
              <a:t>There is a lack of longitudinal research </a:t>
            </a:r>
          </a:p>
          <a:p>
            <a:pPr marL="742950" lvl="1" indent="-285750">
              <a:buFont typeface="Wingdings" panose="05000000000000000000" pitchFamily="2" charset="2"/>
              <a:buChar char="Ø"/>
            </a:pPr>
            <a:endParaRPr lang="en-GB" sz="2000" dirty="0">
              <a:latin typeface="Times New Roman" panose="02020603050405020304" pitchFamily="18" charset="0"/>
              <a:cs typeface="Times New Roman" panose="02020603050405020304" pitchFamily="18" charset="0"/>
            </a:endParaRPr>
          </a:p>
          <a:p>
            <a:pPr marL="742950" lvl="1" indent="-285750">
              <a:buFont typeface="Wingdings" panose="05000000000000000000" pitchFamily="2" charset="2"/>
              <a:buChar char="Ø"/>
            </a:pPr>
            <a:r>
              <a:rPr lang="en-GB" sz="2000" dirty="0">
                <a:latin typeface="Times New Roman" panose="02020603050405020304" pitchFamily="18" charset="0"/>
                <a:cs typeface="Times New Roman" panose="02020603050405020304" pitchFamily="18" charset="0"/>
              </a:rPr>
              <a:t>Carrying capacity seldom established</a:t>
            </a:r>
          </a:p>
          <a:p>
            <a:pPr marL="742950" lvl="1" indent="-285750">
              <a:buFont typeface="Wingdings" panose="05000000000000000000" pitchFamily="2" charset="2"/>
              <a:buChar char="Ø"/>
            </a:pPr>
            <a:endParaRPr lang="en-GB" sz="2000" dirty="0">
              <a:latin typeface="Times New Roman" panose="02020603050405020304" pitchFamily="18" charset="0"/>
              <a:cs typeface="Times New Roman" panose="02020603050405020304" pitchFamily="18" charset="0"/>
            </a:endParaRPr>
          </a:p>
          <a:p>
            <a:pPr marL="742950" lvl="1" indent="-285750">
              <a:buFont typeface="Wingdings" panose="05000000000000000000" pitchFamily="2" charset="2"/>
              <a:buChar char="Ø"/>
            </a:pPr>
            <a:r>
              <a:rPr lang="en-GB" sz="2000" dirty="0">
                <a:latin typeface="Times New Roman" panose="02020603050405020304" pitchFamily="18" charset="0"/>
                <a:cs typeface="Times New Roman" panose="02020603050405020304" pitchFamily="18" charset="0"/>
              </a:rPr>
              <a:t>Focus on measurement and description but lacking in potential approaches to mitigation</a:t>
            </a:r>
          </a:p>
          <a:p>
            <a:pPr marL="742950" lvl="1" indent="-285750">
              <a:buFont typeface="Wingdings" panose="05000000000000000000" pitchFamily="2" charset="2"/>
              <a:buChar char="Ø"/>
            </a:pPr>
            <a:endParaRPr lang="en-GB" sz="2000" dirty="0">
              <a:latin typeface="Times New Roman" panose="02020603050405020304" pitchFamily="18" charset="0"/>
              <a:cs typeface="Times New Roman" panose="02020603050405020304" pitchFamily="18" charset="0"/>
            </a:endParaRPr>
          </a:p>
          <a:p>
            <a:pPr marL="742950" lvl="1" indent="-285750">
              <a:buFont typeface="Wingdings" panose="05000000000000000000" pitchFamily="2" charset="2"/>
              <a:buChar char="Ø"/>
            </a:pPr>
            <a:r>
              <a:rPr lang="en-GB" sz="2000" dirty="0">
                <a:latin typeface="Times New Roman" panose="02020603050405020304" pitchFamily="18" charset="0"/>
                <a:cs typeface="Times New Roman" panose="02020603050405020304" pitchFamily="18" charset="0"/>
              </a:rPr>
              <a:t>Human behaviour often not included</a:t>
            </a:r>
          </a:p>
          <a:p>
            <a:pPr marL="742950" lvl="1" indent="-285750">
              <a:buFont typeface="Wingdings" panose="05000000000000000000" pitchFamily="2" charset="2"/>
              <a:buChar char="Ø"/>
            </a:pPr>
            <a:endParaRPr lang="en-GB" sz="2000" dirty="0">
              <a:latin typeface="Times New Roman" panose="02020603050405020304" pitchFamily="18" charset="0"/>
              <a:cs typeface="Times New Roman" panose="02020603050405020304" pitchFamily="18" charset="0"/>
            </a:endParaRPr>
          </a:p>
          <a:p>
            <a:pPr marL="742950" lvl="1" indent="-285750">
              <a:buFont typeface="Wingdings" panose="05000000000000000000" pitchFamily="2" charset="2"/>
              <a:buChar char="Ø"/>
            </a:pPr>
            <a:r>
              <a:rPr lang="en-GB" sz="2000" dirty="0">
                <a:latin typeface="Times New Roman" panose="02020603050405020304" pitchFamily="18" charset="0"/>
                <a:cs typeface="Times New Roman" panose="02020603050405020304" pitchFamily="18" charset="0"/>
              </a:rPr>
              <a:t>The aim should be to improve the user experience and allow a sustainable human-nature connection.</a:t>
            </a:r>
          </a:p>
          <a:p>
            <a:pPr marL="742950" lvl="1" indent="-285750">
              <a:buFont typeface="Wingdings" panose="05000000000000000000" pitchFamily="2" charset="2"/>
              <a:buChar char="Ø"/>
            </a:pPr>
            <a:endParaRPr lang="en-GB" sz="2000" dirty="0">
              <a:latin typeface="Times New Roman" panose="02020603050405020304" pitchFamily="18" charset="0"/>
              <a:cs typeface="Times New Roman" panose="02020603050405020304" pitchFamily="18" charset="0"/>
            </a:endParaRPr>
          </a:p>
          <a:p>
            <a:pPr marL="742950" lvl="1" indent="-285750">
              <a:buFont typeface="Wingdings" panose="05000000000000000000" pitchFamily="2" charset="2"/>
              <a:buChar char="Ø"/>
            </a:pPr>
            <a:r>
              <a:rPr lang="en-GB" sz="2000" dirty="0">
                <a:latin typeface="Times New Roman" panose="02020603050405020304" pitchFamily="18" charset="0"/>
                <a:cs typeface="Times New Roman" panose="02020603050405020304" pitchFamily="18" charset="0"/>
              </a:rPr>
              <a:t>Reductionist approach often measuring variables in isolation</a:t>
            </a:r>
          </a:p>
          <a:p>
            <a:pPr lvl="1"/>
            <a:endParaRPr lang="en-GB" sz="2000" dirty="0">
              <a:latin typeface="Times New Roman" panose="02020603050405020304" pitchFamily="18" charset="0"/>
              <a:cs typeface="Times New Roman" panose="02020603050405020304" pitchFamily="18" charset="0"/>
            </a:endParaRPr>
          </a:p>
          <a:p>
            <a:pPr marL="742950" lvl="1" indent="-285750">
              <a:buFont typeface="Wingdings" panose="05000000000000000000" pitchFamily="2" charset="2"/>
              <a:buChar char="Ø"/>
            </a:pPr>
            <a:endParaRPr lang="en-GB" sz="2000" dirty="0">
              <a:latin typeface="Times New Roman" panose="02020603050405020304" pitchFamily="18" charset="0"/>
              <a:cs typeface="Times New Roman" panose="02020603050405020304" pitchFamily="18" charset="0"/>
            </a:endParaRPr>
          </a:p>
          <a:p>
            <a:pPr lvl="1"/>
            <a:endParaRPr lang="en-GB" dirty="0">
              <a:latin typeface="Times New Roman" panose="02020603050405020304" pitchFamily="18" charset="0"/>
              <a:cs typeface="Times New Roman" panose="02020603050405020304" pitchFamily="18" charset="0"/>
            </a:endParaRPr>
          </a:p>
        </p:txBody>
      </p:sp>
      <p:pic>
        <p:nvPicPr>
          <p:cNvPr id="9" name="Picture 8">
            <a:extLst>
              <a:ext uri="{FF2B5EF4-FFF2-40B4-BE49-F238E27FC236}">
                <a16:creationId xmlns:a16="http://schemas.microsoft.com/office/drawing/2014/main" id="{427817EE-D000-4C81-07FC-53830F2C7E50}"/>
              </a:ext>
            </a:extLst>
          </p:cNvPr>
          <p:cNvPicPr>
            <a:picLocks noChangeAspect="1"/>
          </p:cNvPicPr>
          <p:nvPr/>
        </p:nvPicPr>
        <p:blipFill>
          <a:blip r:embed="rId5"/>
          <a:stretch>
            <a:fillRect/>
          </a:stretch>
        </p:blipFill>
        <p:spPr>
          <a:xfrm>
            <a:off x="7660323" y="1702698"/>
            <a:ext cx="4531677" cy="5155302"/>
          </a:xfrm>
          <a:prstGeom prst="rect">
            <a:avLst/>
          </a:prstGeom>
        </p:spPr>
      </p:pic>
    </p:spTree>
    <p:extLst>
      <p:ext uri="{BB962C8B-B14F-4D97-AF65-F5344CB8AC3E}">
        <p14:creationId xmlns:p14="http://schemas.microsoft.com/office/powerpoint/2010/main" val="239833392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3CCFB5CC1AE3E4AAF8F4AC88004D562" ma:contentTypeVersion="1339" ma:contentTypeDescription="Create a new document." ma:contentTypeScope="" ma:versionID="18eb51b45b64614cd9015bfa4fb1f067">
  <xsd:schema xmlns:xsd="http://www.w3.org/2001/XMLSchema" xmlns:xs="http://www.w3.org/2001/XMLSchema" xmlns:p="http://schemas.microsoft.com/office/2006/metadata/properties" xmlns:ns2="846dfa46-0875-46aa-b442-521457251285" xmlns:ns3="a80f0f2a-82ee-4487-a09b-77150e5eecf1" targetNamespace="http://schemas.microsoft.com/office/2006/metadata/properties" ma:root="true" ma:fieldsID="de0e3ee73448e470a3c1e8950685e83f" ns2:_="" ns3:_="">
    <xsd:import namespace="846dfa46-0875-46aa-b442-521457251285"/>
    <xsd:import namespace="a80f0f2a-82ee-4487-a09b-77150e5eecf1"/>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AutoTags" minOccurs="0"/>
                <xsd:element ref="ns3:MediaServiceGenerationTime" minOccurs="0"/>
                <xsd:element ref="ns3:MediaServiceEventHashCode" minOccurs="0"/>
                <xsd:element ref="ns3:MediaServiceOCR" minOccurs="0"/>
                <xsd:element ref="ns3:MediaServiceDateTaken" minOccurs="0"/>
                <xsd:element ref="ns3:MediaServiceLocation" minOccurs="0"/>
                <xsd:element ref="ns2:SharedWithUsers" minOccurs="0"/>
                <xsd:element ref="ns2:SharedWithDetails" minOccurs="0"/>
                <xsd:element ref="ns3:MediaServiceAutoKeyPoints" minOccurs="0"/>
                <xsd:element ref="ns3:MediaServiceKeyPoints" minOccurs="0"/>
                <xsd:element ref="ns3:MediaLengthInSeconds" minOccurs="0"/>
                <xsd:element ref="ns3:lcf76f155ced4ddcb4097134ff3c332f" minOccurs="0"/>
                <xsd:element ref="ns2:TaxCatchAll"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46dfa46-0875-46aa-b442-521457251285"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element name="TaxCatchAll" ma:index="26" nillable="true" ma:displayName="Taxonomy Catch All Column" ma:hidden="true" ma:list="{d5d8fcc9-6181-4fb4-9ec7-2e62b0295483}" ma:internalName="TaxCatchAll" ma:showField="CatchAllData" ma:web="846dfa46-0875-46aa-b442-521457251285">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a80f0f2a-82ee-4487-a09b-77150e5eecf1"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DateTaken" ma:index="17" nillable="true" ma:displayName="MediaServiceDateTaken" ma:hidden="true" ma:internalName="MediaServiceDateTaken"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element name="MediaServiceAutoKeyPoints" ma:index="21" nillable="true" ma:displayName="MediaServiceAutoKeyPoints" ma:hidden="true" ma:internalName="MediaServiceAutoKeyPoints" ma:readOnly="true">
      <xsd:simpleType>
        <xsd:restriction base="dms:Note"/>
      </xsd:simpleType>
    </xsd:element>
    <xsd:element name="MediaServiceKeyPoints" ma:index="22" nillable="true" ma:displayName="KeyPoints" ma:internalName="MediaServiceKeyPoints" ma:readOnly="true">
      <xsd:simpleType>
        <xsd:restriction base="dms:Note">
          <xsd:maxLength value="255"/>
        </xsd:restriction>
      </xsd:simpleType>
    </xsd:element>
    <xsd:element name="MediaLengthInSeconds" ma:index="23" nillable="true" ma:displayName="Length (seconds)" ma:internalName="MediaLengthInSeconds" ma:readOnly="true">
      <xsd:simpleType>
        <xsd:restriction base="dms:Unknown"/>
      </xsd:simpleType>
    </xsd:element>
    <xsd:element name="lcf76f155ced4ddcb4097134ff3c332f" ma:index="25" nillable="true" ma:taxonomy="true" ma:internalName="lcf76f155ced4ddcb4097134ff3c332f" ma:taxonomyFieldName="MediaServiceImageTags" ma:displayName="Image Tags" ma:readOnly="false" ma:fieldId="{5cf76f15-5ced-4ddc-b409-7134ff3c332f}" ma:taxonomyMulti="true" ma:sspId="76bd7a86-3cfd-433b-a863-5099381b314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7" nillable="true" ma:displayName="MediaServiceObjectDetectorVersions" ma:description=""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a80f0f2a-82ee-4487-a09b-77150e5eecf1">
      <Terms xmlns="http://schemas.microsoft.com/office/infopath/2007/PartnerControls"/>
    </lcf76f155ced4ddcb4097134ff3c332f>
    <TaxCatchAll xmlns="846dfa46-0875-46aa-b442-521457251285" xsi:nil="true"/>
  </documentManagement>
</p:properties>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F799A53B-BDB8-49B4-86CE-060A491CAB12}"/>
</file>

<file path=customXml/itemProps2.xml><?xml version="1.0" encoding="utf-8"?>
<ds:datastoreItem xmlns:ds="http://schemas.openxmlformats.org/officeDocument/2006/customXml" ds:itemID="{0230C75E-12DC-4C65-808A-F0AA974715BB}">
  <ds:schemaRefs>
    <ds:schemaRef ds:uri="http://schemas.microsoft.com/sharepoint/v3/contenttype/forms"/>
  </ds:schemaRefs>
</ds:datastoreItem>
</file>

<file path=customXml/itemProps3.xml><?xml version="1.0" encoding="utf-8"?>
<ds:datastoreItem xmlns:ds="http://schemas.openxmlformats.org/officeDocument/2006/customXml" ds:itemID="{4D592449-F579-48C5-91B8-764B2666A7F3}">
  <ds:schemaRefs>
    <ds:schemaRef ds:uri="http://schemas.microsoft.com/office/2006/metadata/properties"/>
    <ds:schemaRef ds:uri="http://purl.org/dc/elements/1.1/"/>
    <ds:schemaRef ds:uri="http://schemas.microsoft.com/office/2006/documentManagement/types"/>
    <ds:schemaRef ds:uri="http://schemas.openxmlformats.org/package/2006/metadata/core-properties"/>
    <ds:schemaRef ds:uri="http://www.w3.org/XML/1998/namespace"/>
    <ds:schemaRef ds:uri="http://purl.org/dc/terms/"/>
    <ds:schemaRef ds:uri="http://purl.org/dc/dcmitype/"/>
    <ds:schemaRef ds:uri="635be256-1f75-4714-9725-4d3b8af9698b"/>
    <ds:schemaRef ds:uri="http://schemas.microsoft.com/office/infopath/2007/PartnerControls"/>
    <ds:schemaRef ds:uri="9c2b565b-8487-4326-be17-b55ba1100b89"/>
  </ds:schemaRefs>
</ds:datastoreItem>
</file>

<file path=customXml/itemProps4.xml><?xml version="1.0" encoding="utf-8"?>
<ds:datastoreItem xmlns:ds="http://schemas.openxmlformats.org/officeDocument/2006/customXml" ds:itemID="{8EC3F165-599E-4332-B30A-ED69BB8EB203}"/>
</file>

<file path=docProps/app.xml><?xml version="1.0" encoding="utf-8"?>
<Properties xmlns="http://schemas.openxmlformats.org/officeDocument/2006/extended-properties" xmlns:vt="http://schemas.openxmlformats.org/officeDocument/2006/docPropsVTypes">
  <Template/>
  <TotalTime>6609</TotalTime>
  <Words>5200</Words>
  <Application>Microsoft Office PowerPoint</Application>
  <PresentationFormat>Widescreen</PresentationFormat>
  <Paragraphs>374</Paragraphs>
  <Slides>26</Slides>
  <Notes>24</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26</vt:i4>
      </vt:variant>
    </vt:vector>
  </HeadingPairs>
  <TitlesOfParts>
    <vt:vector size="35" baseType="lpstr">
      <vt:lpstr>Arial</vt:lpstr>
      <vt:lpstr>Calibri</vt:lpstr>
      <vt:lpstr>Calibri Light</vt:lpstr>
      <vt:lpstr>Cambria</vt:lpstr>
      <vt:lpstr>open sans</vt:lpstr>
      <vt:lpstr>open sans</vt:lpstr>
      <vt:lpstr>Times New Roman</vt:lpstr>
      <vt:lpstr>Wingdings</vt:lpstr>
      <vt:lpstr>Office Theme</vt:lpstr>
      <vt:lpstr>Sustainable trails: a holistic approach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Realms of Enquiry</vt:lpstr>
      <vt:lpstr>PowerPoint Presentation</vt:lpstr>
      <vt:lpstr>PowerPoint Presentation</vt:lpstr>
      <vt:lpstr>PowerPoint Presentation</vt:lpstr>
      <vt:lpstr>Social sustainability</vt:lpstr>
      <vt:lpstr>Unauthorised trail use?</vt:lpstr>
      <vt:lpstr>PowerPoint Presentation</vt:lpstr>
      <vt:lpstr>PowerPoint Presentation</vt:lpstr>
      <vt:lpstr>Final thoughts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Campbell, Tom</dc:creator>
  <cp:lastModifiedBy>Campbell, Tom</cp:lastModifiedBy>
  <cp:revision>60</cp:revision>
  <dcterms:created xsi:type="dcterms:W3CDTF">2023-05-24T10:24:59Z</dcterms:created>
  <dcterms:modified xsi:type="dcterms:W3CDTF">2023-10-04T17:30:22Z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0x01010062FCED6EF3D4374BB9B74718A8B4207A</vt:lpwstr>
  </property>
</Properties>
</file>