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5"/>
  </p:sldMasterIdLst>
  <p:notesMasterIdLst>
    <p:notesMasterId r:id="rId34"/>
  </p:notesMasterIdLst>
  <p:sldIdLst>
    <p:sldId id="257" r:id="rId6"/>
    <p:sldId id="287" r:id="rId7"/>
    <p:sldId id="292" r:id="rId8"/>
    <p:sldId id="293" r:id="rId9"/>
    <p:sldId id="294" r:id="rId10"/>
    <p:sldId id="295" r:id="rId11"/>
    <p:sldId id="288" r:id="rId12"/>
    <p:sldId id="290" r:id="rId13"/>
    <p:sldId id="297" r:id="rId14"/>
    <p:sldId id="298" r:id="rId15"/>
    <p:sldId id="299" r:id="rId16"/>
    <p:sldId id="300" r:id="rId17"/>
    <p:sldId id="301" r:id="rId18"/>
    <p:sldId id="302" r:id="rId19"/>
    <p:sldId id="303" r:id="rId20"/>
    <p:sldId id="305" r:id="rId21"/>
    <p:sldId id="306" r:id="rId22"/>
    <p:sldId id="304" r:id="rId23"/>
    <p:sldId id="307" r:id="rId24"/>
    <p:sldId id="308" r:id="rId25"/>
    <p:sldId id="309" r:id="rId26"/>
    <p:sldId id="310" r:id="rId27"/>
    <p:sldId id="311" r:id="rId28"/>
    <p:sldId id="312" r:id="rId29"/>
    <p:sldId id="313" r:id="rId30"/>
    <p:sldId id="314" r:id="rId31"/>
    <p:sldId id="315" r:id="rId32"/>
    <p:sldId id="291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raeme McLean" initials="GM" lastIdx="5" clrIdx="0">
    <p:extLst>
      <p:ext uri="{19B8F6BF-5375-455C-9EA6-DF929625EA0E}">
        <p15:presenceInfo xmlns:p15="http://schemas.microsoft.com/office/powerpoint/2012/main" userId="S::graeme.mclean@scottishcycling.org.uk::23d9abf6-3e98-4270-a9d7-a7323d2dcff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F318A"/>
    <a:srgbClr val="E9ED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4C275AA-1B13-4011-B567-81E55F07843B}" v="25" dt="2022-01-16T21:32:47.37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87045" autoAdjust="0"/>
  </p:normalViewPr>
  <p:slideViewPr>
    <p:cSldViewPr snapToGrid="0">
      <p:cViewPr varScale="1">
        <p:scale>
          <a:sx n="58" d="100"/>
          <a:sy n="58" d="100"/>
        </p:scale>
        <p:origin x="98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viewProps" Target="viewProps.xml"/><Relationship Id="rId40" Type="http://schemas.microsoft.com/office/2015/10/relationships/revisionInfo" Target="revisionInfo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316F71-0ABA-4E6D-9A04-F085EC9E0A06}" type="datetimeFigureOut">
              <a:rPr lang="en-GB" smtClean="0"/>
              <a:t>24/01/2022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955C91-5296-463C-8807-634BD3D8C4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98956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7CED41-1FF5-C34B-9677-59F45DE39B3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44464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955C91-5296-463C-8807-634BD3D8C4BD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63673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object 9">
            <a:extLst>
              <a:ext uri="{FF2B5EF4-FFF2-40B4-BE49-F238E27FC236}">
                <a16:creationId xmlns:a16="http://schemas.microsoft.com/office/drawing/2014/main" id="{1CD7AF1F-FBC2-5F4E-801C-620D42BE97F6}"/>
              </a:ext>
            </a:extLst>
          </p:cNvPr>
          <p:cNvSpPr/>
          <p:nvPr userDrawn="1"/>
        </p:nvSpPr>
        <p:spPr>
          <a:xfrm>
            <a:off x="3225752" y="4596422"/>
            <a:ext cx="4579964" cy="2258937"/>
          </a:xfrm>
          <a:custGeom>
            <a:avLst/>
            <a:gdLst/>
            <a:ahLst/>
            <a:cxnLst/>
            <a:rect l="l" t="t" r="r" b="b"/>
            <a:pathLst>
              <a:path w="4017009" h="2491104">
                <a:moveTo>
                  <a:pt x="3253249" y="0"/>
                </a:moveTo>
                <a:lnTo>
                  <a:pt x="0" y="2490938"/>
                </a:lnTo>
                <a:lnTo>
                  <a:pt x="4016996" y="2490938"/>
                </a:lnTo>
                <a:lnTo>
                  <a:pt x="3253249" y="0"/>
                </a:lnTo>
                <a:close/>
              </a:path>
            </a:pathLst>
          </a:custGeom>
          <a:solidFill>
            <a:srgbClr val="1D71B8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32" name="object 7">
            <a:extLst>
              <a:ext uri="{FF2B5EF4-FFF2-40B4-BE49-F238E27FC236}">
                <a16:creationId xmlns:a16="http://schemas.microsoft.com/office/drawing/2014/main" id="{B52038C2-11EE-FD4F-AB9D-C09263924C2F}"/>
              </a:ext>
            </a:extLst>
          </p:cNvPr>
          <p:cNvSpPr/>
          <p:nvPr userDrawn="1"/>
        </p:nvSpPr>
        <p:spPr>
          <a:xfrm>
            <a:off x="7088176" y="4502897"/>
            <a:ext cx="5102685" cy="2352795"/>
          </a:xfrm>
          <a:custGeom>
            <a:avLst/>
            <a:gdLst/>
            <a:ahLst/>
            <a:cxnLst/>
            <a:rect l="l" t="t" r="r" b="b"/>
            <a:pathLst>
              <a:path w="4475480" h="2594609">
                <a:moveTo>
                  <a:pt x="0" y="0"/>
                </a:moveTo>
                <a:lnTo>
                  <a:pt x="795369" y="2594075"/>
                </a:lnTo>
                <a:lnTo>
                  <a:pt x="4475081" y="2594075"/>
                </a:lnTo>
                <a:lnTo>
                  <a:pt x="4475081" y="261816"/>
                </a:lnTo>
                <a:lnTo>
                  <a:pt x="0" y="0"/>
                </a:lnTo>
                <a:close/>
              </a:path>
            </a:pathLst>
          </a:custGeom>
          <a:solidFill>
            <a:srgbClr val="1D71B8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33" name="object 8">
            <a:extLst>
              <a:ext uri="{FF2B5EF4-FFF2-40B4-BE49-F238E27FC236}">
                <a16:creationId xmlns:a16="http://schemas.microsoft.com/office/drawing/2014/main" id="{753D4613-3772-7B43-A809-9562BD061B5D}"/>
              </a:ext>
            </a:extLst>
          </p:cNvPr>
          <p:cNvSpPr/>
          <p:nvPr userDrawn="1"/>
        </p:nvSpPr>
        <p:spPr>
          <a:xfrm>
            <a:off x="6928584" y="4629832"/>
            <a:ext cx="5261963" cy="2225539"/>
          </a:xfrm>
          <a:custGeom>
            <a:avLst/>
            <a:gdLst/>
            <a:ahLst/>
            <a:cxnLst/>
            <a:rect l="l" t="t" r="r" b="b"/>
            <a:pathLst>
              <a:path w="4615180" h="2454275">
                <a:moveTo>
                  <a:pt x="0" y="0"/>
                </a:moveTo>
                <a:lnTo>
                  <a:pt x="752432" y="2454095"/>
                </a:lnTo>
                <a:lnTo>
                  <a:pt x="4615056" y="2454095"/>
                </a:lnTo>
                <a:lnTo>
                  <a:pt x="4615056" y="270008"/>
                </a:lnTo>
                <a:lnTo>
                  <a:pt x="0" y="0"/>
                </a:lnTo>
                <a:close/>
              </a:path>
            </a:pathLst>
          </a:custGeom>
          <a:solidFill>
            <a:srgbClr val="1D71B8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F9C5AC83-9B7F-1847-8E97-8E4972898F6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0295" y="3567197"/>
            <a:ext cx="10255352" cy="329080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13D644D-62D6-0641-96BF-52DF44EF8C3C}"/>
              </a:ext>
            </a:extLst>
          </p:cNvPr>
          <p:cNvSpPr/>
          <p:nvPr userDrawn="1"/>
        </p:nvSpPr>
        <p:spPr>
          <a:xfrm>
            <a:off x="640008" y="5778341"/>
            <a:ext cx="1459565" cy="60968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32"/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C962A767-5336-B64A-9ACE-6AF984D8851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63" y="0"/>
            <a:ext cx="12192000" cy="68580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838C4D09-E080-EC48-A346-791EFB5DEF4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741764" y="5294653"/>
            <a:ext cx="2306670" cy="1084074"/>
          </a:xfrm>
          <a:prstGeom prst="rect">
            <a:avLst/>
          </a:prstGeom>
          <a:effectLst>
            <a:glow rad="342900">
              <a:schemeClr val="tx1">
                <a:alpha val="3000"/>
              </a:schemeClr>
            </a:glow>
          </a:effectLst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98AF8486-7896-5442-81EC-6516B4F87D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38682" y="5906055"/>
            <a:ext cx="1315276" cy="468938"/>
          </a:xfrm>
          <a:prstGeom prst="rect">
            <a:avLst/>
          </a:prstGeom>
        </p:spPr>
      </p:pic>
      <p:sp>
        <p:nvSpPr>
          <p:cNvPr id="47" name="Text Placeholder 45">
            <a:extLst>
              <a:ext uri="{FF2B5EF4-FFF2-40B4-BE49-F238E27FC236}">
                <a16:creationId xmlns:a16="http://schemas.microsoft.com/office/drawing/2014/main" id="{0179FC76-F3DD-0644-BA5B-546FD3EB580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0008" y="4703552"/>
            <a:ext cx="6515914" cy="601939"/>
          </a:xfrm>
        </p:spPr>
        <p:txBody>
          <a:bodyPr>
            <a:noAutofit/>
          </a:bodyPr>
          <a:lstStyle>
            <a:lvl1pPr>
              <a:defRPr sz="1814" b="0" i="0">
                <a:solidFill>
                  <a:schemeClr val="bg1">
                    <a:lumMod val="95000"/>
                  </a:schemeClr>
                </a:solidFill>
                <a:latin typeface="Utility Pro" panose="020B0504020101020102" pitchFamily="34" charset="77"/>
              </a:defRPr>
            </a:lvl1pPr>
            <a:lvl2pPr>
              <a:defRPr sz="1814">
                <a:solidFill>
                  <a:schemeClr val="bg1">
                    <a:lumMod val="95000"/>
                  </a:schemeClr>
                </a:solidFill>
              </a:defRPr>
            </a:lvl2pPr>
            <a:lvl3pPr>
              <a:defRPr sz="1814">
                <a:solidFill>
                  <a:schemeClr val="bg1">
                    <a:lumMod val="95000"/>
                  </a:schemeClr>
                </a:solidFill>
              </a:defRPr>
            </a:lvl3pPr>
            <a:lvl4pPr>
              <a:defRPr sz="1814">
                <a:solidFill>
                  <a:schemeClr val="bg1">
                    <a:lumMod val="95000"/>
                  </a:schemeClr>
                </a:solidFill>
              </a:defRPr>
            </a:lvl4pPr>
            <a:lvl5pPr>
              <a:defRPr sz="1814">
                <a:solidFill>
                  <a:schemeClr val="bg1">
                    <a:lumMod val="95000"/>
                  </a:schemeClr>
                </a:solidFill>
              </a:defRPr>
            </a:lvl5pPr>
          </a:lstStyle>
          <a:p>
            <a:pPr lvl="0"/>
            <a:r>
              <a:rPr lang="en-US" dirty="0"/>
              <a:t>Sub Header - Click here to edit</a:t>
            </a:r>
          </a:p>
        </p:txBody>
      </p:sp>
      <p:sp>
        <p:nvSpPr>
          <p:cNvPr id="48" name="Title 47">
            <a:extLst>
              <a:ext uri="{FF2B5EF4-FFF2-40B4-BE49-F238E27FC236}">
                <a16:creationId xmlns:a16="http://schemas.microsoft.com/office/drawing/2014/main" id="{F7465FC5-A82E-4644-9A42-CC7EDF171F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07" y="4190543"/>
            <a:ext cx="10180789" cy="446548"/>
          </a:xfrm>
        </p:spPr>
        <p:txBody>
          <a:bodyPr/>
          <a:lstStyle>
            <a:lvl1pPr>
              <a:defRPr sz="2902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6" name="Picture 15" descr="A picture containing text&#10;&#10;Description automatically generated">
            <a:extLst>
              <a:ext uri="{FF2B5EF4-FFF2-40B4-BE49-F238E27FC236}">
                <a16:creationId xmlns:a16="http://schemas.microsoft.com/office/drawing/2014/main" id="{EF8BF16F-4E72-D443-BABE-13EA7F0746E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2375" y="5827044"/>
            <a:ext cx="1390810" cy="551683"/>
          </a:xfrm>
          <a:prstGeom prst="rect">
            <a:avLst/>
          </a:prstGeom>
        </p:spPr>
      </p:pic>
      <p:pic>
        <p:nvPicPr>
          <p:cNvPr id="17" name="Picture 16" descr="A close up of a sign&#10;&#10;Description automatically generated">
            <a:extLst>
              <a:ext uri="{FF2B5EF4-FFF2-40B4-BE49-F238E27FC236}">
                <a16:creationId xmlns:a16="http://schemas.microsoft.com/office/drawing/2014/main" id="{749625CD-3C70-B842-A932-C02A6A291BE9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442" y="5773582"/>
            <a:ext cx="1376621" cy="620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8067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5BCCB0-9DB0-1F4C-90A2-B137CA4096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29E3A6D-E57E-454F-B87E-4CA8FCCBB3A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663391" y="6278238"/>
            <a:ext cx="7378885" cy="167418"/>
          </a:xfrm>
        </p:spPr>
        <p:txBody>
          <a:bodyPr/>
          <a:lstStyle/>
          <a:p>
            <a:pPr marL="11516">
              <a:spcBef>
                <a:spcPts val="313"/>
              </a:spcBef>
            </a:pPr>
            <a:r>
              <a:rPr lang="en-GB"/>
              <a:t>&lt;PRESENTATION TITLE&gt;</a:t>
            </a:r>
            <a:endParaRPr lang="en-GB" dirty="0">
              <a:solidFill>
                <a:srgbClr val="36A9E1"/>
              </a:solidFill>
              <a:latin typeface="UtilityPro-Light"/>
              <a:cs typeface="UtilityPro-Light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8BCF71-8B8B-3C4E-876F-E8AE173B522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23608">
              <a:spcBef>
                <a:spcPts val="322"/>
              </a:spcBef>
            </a:pPr>
            <a:fld id="{81D60167-4931-47E6-BA6A-407CBD079E47}" type="slidenum">
              <a:rPr lang="en-GB" smtClean="0"/>
              <a:pPr marL="23608">
                <a:spcBef>
                  <a:spcPts val="322"/>
                </a:spcBef>
              </a:pPr>
              <a:t>‹#›</a:t>
            </a:fld>
            <a:endParaRPr lang="en-GB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EF4D6949-C561-8B45-A6AA-1FEDAA5C60E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69758" y="1356053"/>
            <a:ext cx="5560247" cy="4491385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B25725A-7B38-3840-BF82-018ADBACE4E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06347" y="1356053"/>
            <a:ext cx="5089653" cy="449138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939575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FB271A-F4AE-524F-A4C0-93BC269974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7ADB1DF-1F20-6847-8DA5-40D5B1232D9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663391" y="6278238"/>
            <a:ext cx="7378885" cy="167418"/>
          </a:xfrm>
        </p:spPr>
        <p:txBody>
          <a:bodyPr/>
          <a:lstStyle/>
          <a:p>
            <a:pPr marL="11516">
              <a:spcBef>
                <a:spcPts val="313"/>
              </a:spcBef>
            </a:pPr>
            <a:r>
              <a:rPr lang="en-GB"/>
              <a:t>&lt;PRESENTATION TITLE&gt;</a:t>
            </a:r>
            <a:endParaRPr lang="en-GB" dirty="0">
              <a:solidFill>
                <a:srgbClr val="36A9E1"/>
              </a:solidFill>
              <a:latin typeface="UtilityPro-Light"/>
              <a:cs typeface="UtilityPro-Light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21056F-D517-A64D-B7AD-962A14C6805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23608">
              <a:spcBef>
                <a:spcPts val="322"/>
              </a:spcBef>
            </a:pPr>
            <a:fld id="{81D60167-4931-47E6-BA6A-407CBD079E47}" type="slidenum">
              <a:rPr lang="en-GB" smtClean="0"/>
              <a:pPr marL="23608">
                <a:spcBef>
                  <a:spcPts val="322"/>
                </a:spcBef>
              </a:pPr>
              <a:t>‹#›</a:t>
            </a:fld>
            <a:endParaRPr lang="en-GB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7ABBE8B3-509E-814D-A596-1E57E538DBA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57026" y="1425151"/>
            <a:ext cx="10425463" cy="435318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1426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05604" y="322463"/>
            <a:ext cx="10180789" cy="390729"/>
          </a:xfrm>
          <a:prstGeom prst="rect">
            <a:avLst/>
          </a:prstGeom>
        </p:spPr>
        <p:txBody>
          <a:bodyPr lIns="0" tIns="0" rIns="0" bIns="0"/>
          <a:lstStyle>
            <a:lvl1pPr>
              <a:defRPr sz="2539" b="0" i="0">
                <a:solidFill>
                  <a:srgbClr val="36A9E1"/>
                </a:solidFill>
                <a:latin typeface="Utility Pro"/>
                <a:cs typeface="Utility Pro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05604" y="1425151"/>
            <a:ext cx="10678005" cy="4333963"/>
          </a:xfrm>
          <a:prstGeom prst="rect">
            <a:avLst/>
          </a:prstGeom>
        </p:spPr>
        <p:txBody>
          <a:bodyPr lIns="0" tIns="0" rIns="0" bIns="0" numCol="2" spcCol="180000"/>
          <a:lstStyle>
            <a:lvl1pPr>
              <a:defRPr sz="1632" b="0" i="0">
                <a:solidFill>
                  <a:schemeClr val="tx1"/>
                </a:solidFill>
                <a:latin typeface="Utility Pro"/>
                <a:cs typeface="Utility Pro"/>
              </a:defRPr>
            </a:lvl1pPr>
          </a:lstStyle>
          <a:p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3264" b="0" i="0">
                <a:solidFill>
                  <a:srgbClr val="36A9E1"/>
                </a:solidFill>
                <a:latin typeface="UtilityPro-Light"/>
                <a:cs typeface="UtilityPro-Light"/>
              </a:defRPr>
            </a:lvl1pPr>
          </a:lstStyle>
          <a:p>
            <a:pPr marL="23608">
              <a:spcBef>
                <a:spcPts val="322"/>
              </a:spcBef>
            </a:pPr>
            <a:fld id="{81D60167-4931-47E6-BA6A-407CBD079E47}" type="slidenum">
              <a:rPr lang="en-GB" smtClean="0"/>
              <a:pPr marL="23608">
                <a:spcBef>
                  <a:spcPts val="322"/>
                </a:spcBef>
              </a:pPr>
              <a:t>‹#›</a:t>
            </a:fld>
            <a:endParaRPr lang="en-GB" dirty="0"/>
          </a:p>
        </p:txBody>
      </p:sp>
      <p:sp>
        <p:nvSpPr>
          <p:cNvPr id="9" name="object 4">
            <a:extLst>
              <a:ext uri="{FF2B5EF4-FFF2-40B4-BE49-F238E27FC236}">
                <a16:creationId xmlns:a16="http://schemas.microsoft.com/office/drawing/2014/main" id="{9C49E937-FFD5-C141-A618-F892F3E6E1C1}"/>
              </a:ext>
            </a:extLst>
          </p:cNvPr>
          <p:cNvSpPr/>
          <p:nvPr userDrawn="1"/>
        </p:nvSpPr>
        <p:spPr>
          <a:xfrm>
            <a:off x="1" y="925258"/>
            <a:ext cx="10116319" cy="0"/>
          </a:xfrm>
          <a:custGeom>
            <a:avLst/>
            <a:gdLst/>
            <a:ahLst/>
            <a:cxnLst/>
            <a:rect l="l" t="t" r="r" b="b"/>
            <a:pathLst>
              <a:path w="8872855">
                <a:moveTo>
                  <a:pt x="0" y="0"/>
                </a:moveTo>
                <a:lnTo>
                  <a:pt x="8872598" y="0"/>
                </a:lnTo>
              </a:path>
            </a:pathLst>
          </a:custGeom>
          <a:ln w="25400">
            <a:solidFill>
              <a:srgbClr val="36A9E1"/>
            </a:solidFill>
            <a:prstDash val="sysDot"/>
          </a:ln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0" name="object 5">
            <a:extLst>
              <a:ext uri="{FF2B5EF4-FFF2-40B4-BE49-F238E27FC236}">
                <a16:creationId xmlns:a16="http://schemas.microsoft.com/office/drawing/2014/main" id="{C95A7760-412A-4847-AFC2-D3CDCE3AC197}"/>
              </a:ext>
            </a:extLst>
          </p:cNvPr>
          <p:cNvSpPr/>
          <p:nvPr userDrawn="1"/>
        </p:nvSpPr>
        <p:spPr>
          <a:xfrm>
            <a:off x="10429682" y="357091"/>
            <a:ext cx="1253928" cy="5896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56A110F8-B7DB-CE49-9043-7D82D7E2312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750271" y="6268499"/>
            <a:ext cx="7292006" cy="167418"/>
          </a:xfrm>
        </p:spPr>
        <p:txBody>
          <a:bodyPr/>
          <a:lstStyle/>
          <a:p>
            <a:pPr marL="11516">
              <a:spcBef>
                <a:spcPts val="313"/>
              </a:spcBef>
            </a:pPr>
            <a:r>
              <a:rPr lang="en-GB"/>
              <a:t>&lt;PRESENTATION TITLE&gt;</a:t>
            </a:r>
            <a:endParaRPr lang="en-GB" dirty="0">
              <a:solidFill>
                <a:srgbClr val="36A9E1"/>
              </a:solidFill>
              <a:latin typeface="UtilityPro-Light"/>
              <a:cs typeface="UtilityPro-Light"/>
            </a:endParaRPr>
          </a:p>
        </p:txBody>
      </p:sp>
    </p:spTree>
    <p:extLst>
      <p:ext uri="{BB962C8B-B14F-4D97-AF65-F5344CB8AC3E}">
        <p14:creationId xmlns:p14="http://schemas.microsoft.com/office/powerpoint/2010/main" val="29841519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05604" y="322463"/>
            <a:ext cx="10180789" cy="390729"/>
          </a:xfrm>
          <a:prstGeom prst="rect">
            <a:avLst/>
          </a:prstGeom>
        </p:spPr>
        <p:txBody>
          <a:bodyPr lIns="0" tIns="0" rIns="0" bIns="0"/>
          <a:lstStyle>
            <a:lvl1pPr>
              <a:defRPr sz="2539" b="0" i="0">
                <a:solidFill>
                  <a:srgbClr val="36A9E1"/>
                </a:solidFill>
                <a:latin typeface="Utility Pro"/>
                <a:cs typeface="Utility Pr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605" y="1577340"/>
            <a:ext cx="4907515" cy="1954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3264" b="0" i="0">
                <a:solidFill>
                  <a:srgbClr val="36A9E1"/>
                </a:solidFill>
                <a:latin typeface="UtilityPro-Light"/>
                <a:cs typeface="UtilityPro-Light"/>
              </a:defRPr>
            </a:lvl1pPr>
          </a:lstStyle>
          <a:p>
            <a:pPr marL="23608">
              <a:spcBef>
                <a:spcPts val="322"/>
              </a:spcBef>
            </a:pPr>
            <a:fld id="{81D60167-4931-47E6-BA6A-407CBD079E47}" type="slidenum">
              <a:rPr lang="en-GB" smtClean="0"/>
              <a:pPr marL="23608">
                <a:spcBef>
                  <a:spcPts val="322"/>
                </a:spcBef>
              </a:pPr>
              <a:t>‹#›</a:t>
            </a:fld>
            <a:endParaRPr lang="en-GB" dirty="0"/>
          </a:p>
        </p:txBody>
      </p:sp>
      <p:sp>
        <p:nvSpPr>
          <p:cNvPr id="8" name="Footer Placeholder 2">
            <a:extLst>
              <a:ext uri="{FF2B5EF4-FFF2-40B4-BE49-F238E27FC236}">
                <a16:creationId xmlns:a16="http://schemas.microsoft.com/office/drawing/2014/main" id="{E22B9168-0987-084E-A165-7D39B7FEDDC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695538" y="6268500"/>
            <a:ext cx="7346740" cy="167418"/>
          </a:xfrm>
        </p:spPr>
        <p:txBody>
          <a:bodyPr/>
          <a:lstStyle/>
          <a:p>
            <a:pPr marL="11516">
              <a:spcBef>
                <a:spcPts val="313"/>
              </a:spcBef>
            </a:pPr>
            <a:r>
              <a:rPr lang="en-GB"/>
              <a:t>&lt;PRESENTATION TITLE&gt;</a:t>
            </a:r>
            <a:endParaRPr lang="en-GB" dirty="0">
              <a:solidFill>
                <a:srgbClr val="36A9E1"/>
              </a:solidFill>
              <a:latin typeface="UtilityPro-Light"/>
              <a:cs typeface="UtilityPro-Light"/>
            </a:endParaRPr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A089A446-2265-4E42-B109-DEAFC9251DDC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6704152" y="1577340"/>
            <a:ext cx="4907515" cy="1954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178374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05604" y="322463"/>
            <a:ext cx="10180789" cy="390729"/>
          </a:xfrm>
          <a:prstGeom prst="rect">
            <a:avLst/>
          </a:prstGeom>
        </p:spPr>
        <p:txBody>
          <a:bodyPr lIns="0" tIns="0" rIns="0" bIns="0"/>
          <a:lstStyle>
            <a:lvl1pPr>
              <a:defRPr sz="2539" b="0" i="0">
                <a:solidFill>
                  <a:srgbClr val="36A9E1"/>
                </a:solidFill>
                <a:latin typeface="Utility Pro"/>
                <a:cs typeface="Utility Pro"/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3264" b="0" i="0">
                <a:solidFill>
                  <a:srgbClr val="36A9E1"/>
                </a:solidFill>
                <a:latin typeface="UtilityPro-Light"/>
                <a:cs typeface="UtilityPro-Light"/>
              </a:defRPr>
            </a:lvl1pPr>
          </a:lstStyle>
          <a:p>
            <a:pPr marL="23608">
              <a:spcBef>
                <a:spcPts val="322"/>
              </a:spcBef>
            </a:pPr>
            <a:fld id="{81D60167-4931-47E6-BA6A-407CBD079E47}" type="slidenum">
              <a:rPr lang="en-GB" smtClean="0"/>
              <a:pPr marL="23608">
                <a:spcBef>
                  <a:spcPts val="322"/>
                </a:spcBef>
              </a:pPr>
              <a:t>‹#›</a:t>
            </a:fld>
            <a:endParaRPr lang="en-GB" dirty="0"/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id="{A7F08880-ED07-8940-8E66-82A240DFD90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750271" y="6268500"/>
            <a:ext cx="7292006" cy="167418"/>
          </a:xfrm>
        </p:spPr>
        <p:txBody>
          <a:bodyPr/>
          <a:lstStyle/>
          <a:p>
            <a:pPr marL="11516">
              <a:spcBef>
                <a:spcPts val="313"/>
              </a:spcBef>
            </a:pPr>
            <a:r>
              <a:rPr lang="en-GB"/>
              <a:t>&lt;PRESENTATION TITLE&gt;</a:t>
            </a:r>
            <a:endParaRPr lang="en-GB" dirty="0">
              <a:solidFill>
                <a:srgbClr val="36A9E1"/>
              </a:solidFill>
              <a:latin typeface="UtilityPro-Light"/>
              <a:cs typeface="UtilityPro-Light"/>
            </a:endParaRP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03FAA7D-E78D-E346-9BD6-1A0BD37E921D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006347" y="1494249"/>
            <a:ext cx="10749061" cy="428409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478715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3264" b="0" i="0">
                <a:solidFill>
                  <a:srgbClr val="36A9E1"/>
                </a:solidFill>
                <a:latin typeface="UtilityPro-Light"/>
                <a:cs typeface="UtilityPro-Light"/>
              </a:defRPr>
            </a:lvl1pPr>
          </a:lstStyle>
          <a:p>
            <a:pPr marL="23608">
              <a:spcBef>
                <a:spcPts val="322"/>
              </a:spcBef>
            </a:pPr>
            <a:fld id="{81D60167-4931-47E6-BA6A-407CBD079E47}" type="slidenum">
              <a:rPr lang="en-GB" smtClean="0"/>
              <a:pPr marL="23608">
                <a:spcBef>
                  <a:spcPts val="322"/>
                </a:spcBef>
              </a:pPr>
              <a:t>‹#›</a:t>
            </a:fld>
            <a:endParaRPr lang="en-GB" dirty="0"/>
          </a:p>
        </p:txBody>
      </p:sp>
      <p:sp>
        <p:nvSpPr>
          <p:cNvPr id="5" name="Footer Placeholder 2">
            <a:extLst>
              <a:ext uri="{FF2B5EF4-FFF2-40B4-BE49-F238E27FC236}">
                <a16:creationId xmlns:a16="http://schemas.microsoft.com/office/drawing/2014/main" id="{6624B95B-8749-2345-9654-060ACB4AE6C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663392" y="6268500"/>
            <a:ext cx="7378885" cy="167418"/>
          </a:xfrm>
        </p:spPr>
        <p:txBody>
          <a:bodyPr/>
          <a:lstStyle/>
          <a:p>
            <a:pPr marL="11516">
              <a:spcBef>
                <a:spcPts val="313"/>
              </a:spcBef>
            </a:pPr>
            <a:r>
              <a:rPr lang="en-GB"/>
              <a:t>&lt;PRESENTATION TITLE&gt;</a:t>
            </a:r>
            <a:endParaRPr lang="en-GB" dirty="0">
              <a:solidFill>
                <a:srgbClr val="36A9E1"/>
              </a:solidFill>
              <a:latin typeface="UtilityPro-Light"/>
              <a:cs typeface="UtilityPro-Light"/>
            </a:endParaRPr>
          </a:p>
        </p:txBody>
      </p:sp>
      <p:sp>
        <p:nvSpPr>
          <p:cNvPr id="6" name="Holder 2">
            <a:extLst>
              <a:ext uri="{FF2B5EF4-FFF2-40B4-BE49-F238E27FC236}">
                <a16:creationId xmlns:a16="http://schemas.microsoft.com/office/drawing/2014/main" id="{40DBCC18-2402-F840-9A71-E47B0C969B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5604" y="322463"/>
            <a:ext cx="10180789" cy="390729"/>
          </a:xfrm>
          <a:prstGeom prst="rect">
            <a:avLst/>
          </a:prstGeom>
        </p:spPr>
        <p:txBody>
          <a:bodyPr lIns="0" tIns="0" rIns="0" bIns="0"/>
          <a:lstStyle>
            <a:lvl1pPr>
              <a:defRPr sz="2539" b="0" i="0">
                <a:solidFill>
                  <a:srgbClr val="36A9E1"/>
                </a:solidFill>
                <a:latin typeface="Utility Pro"/>
                <a:cs typeface="Utility Pro"/>
              </a:defRPr>
            </a:lvl1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123061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3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3082176" y="4535539"/>
            <a:ext cx="4704489" cy="2319973"/>
          </a:xfrm>
          <a:custGeom>
            <a:avLst/>
            <a:gdLst/>
            <a:ahLst/>
            <a:cxnLst/>
            <a:rect l="l" t="t" r="r" b="b"/>
            <a:pathLst>
              <a:path w="4126229" h="2558415">
                <a:moveTo>
                  <a:pt x="3341230" y="0"/>
                </a:moveTo>
                <a:lnTo>
                  <a:pt x="0" y="2558313"/>
                </a:lnTo>
                <a:lnTo>
                  <a:pt x="4125645" y="2558313"/>
                </a:lnTo>
                <a:lnTo>
                  <a:pt x="3341230" y="0"/>
                </a:lnTo>
                <a:close/>
              </a:path>
            </a:pathLst>
          </a:custGeom>
          <a:solidFill>
            <a:srgbClr val="F0F7FD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7" name="bk object 17"/>
          <p:cNvSpPr/>
          <p:nvPr/>
        </p:nvSpPr>
        <p:spPr>
          <a:xfrm>
            <a:off x="11090610" y="6185673"/>
            <a:ext cx="1100466" cy="670253"/>
          </a:xfrm>
          <a:custGeom>
            <a:avLst/>
            <a:gdLst/>
            <a:ahLst/>
            <a:cxnLst/>
            <a:rect l="l" t="t" r="r" b="b"/>
            <a:pathLst>
              <a:path w="965200" h="739140">
                <a:moveTo>
                  <a:pt x="964615" y="0"/>
                </a:moveTo>
                <a:lnTo>
                  <a:pt x="0" y="738581"/>
                </a:lnTo>
                <a:lnTo>
                  <a:pt x="964615" y="738581"/>
                </a:lnTo>
                <a:lnTo>
                  <a:pt x="964615" y="0"/>
                </a:lnTo>
                <a:close/>
              </a:path>
            </a:pathLst>
          </a:custGeom>
          <a:solidFill>
            <a:srgbClr val="F0F7FD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8" name="bk object 18"/>
          <p:cNvSpPr/>
          <p:nvPr/>
        </p:nvSpPr>
        <p:spPr>
          <a:xfrm>
            <a:off x="7043886" y="1220247"/>
            <a:ext cx="5146848" cy="3373721"/>
          </a:xfrm>
          <a:custGeom>
            <a:avLst/>
            <a:gdLst/>
            <a:ahLst/>
            <a:cxnLst/>
            <a:rect l="l" t="t" r="r" b="b"/>
            <a:pathLst>
              <a:path w="4514215" h="3720465">
                <a:moveTo>
                  <a:pt x="4513922" y="0"/>
                </a:moveTo>
                <a:lnTo>
                  <a:pt x="0" y="3456216"/>
                </a:lnTo>
                <a:lnTo>
                  <a:pt x="4513922" y="3720312"/>
                </a:lnTo>
                <a:lnTo>
                  <a:pt x="4513922" y="0"/>
                </a:lnTo>
                <a:close/>
              </a:path>
            </a:pathLst>
          </a:custGeom>
          <a:solidFill>
            <a:srgbClr val="F0F7FD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9" name="bk object 19"/>
          <p:cNvSpPr/>
          <p:nvPr/>
        </p:nvSpPr>
        <p:spPr>
          <a:xfrm>
            <a:off x="7043880" y="4486905"/>
            <a:ext cx="5146848" cy="2368918"/>
          </a:xfrm>
          <a:custGeom>
            <a:avLst/>
            <a:gdLst/>
            <a:ahLst/>
            <a:cxnLst/>
            <a:rect l="l" t="t" r="r" b="b"/>
            <a:pathLst>
              <a:path w="4514215" h="2612390">
                <a:moveTo>
                  <a:pt x="0" y="0"/>
                </a:moveTo>
                <a:lnTo>
                  <a:pt x="800849" y="2611945"/>
                </a:lnTo>
                <a:lnTo>
                  <a:pt x="3317900" y="2611945"/>
                </a:lnTo>
                <a:lnTo>
                  <a:pt x="4513922" y="1696173"/>
                </a:lnTo>
                <a:lnTo>
                  <a:pt x="4513922" y="264083"/>
                </a:lnTo>
                <a:lnTo>
                  <a:pt x="0" y="0"/>
                </a:lnTo>
                <a:close/>
              </a:path>
            </a:pathLst>
          </a:custGeom>
          <a:solidFill>
            <a:srgbClr val="F0F7FD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05604" y="322463"/>
            <a:ext cx="10180789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rgbClr val="36A9E1"/>
                </a:solidFill>
                <a:latin typeface="Utility Pro"/>
                <a:cs typeface="Utility Pro"/>
              </a:defRPr>
            </a:lvl1pPr>
          </a:lstStyle>
          <a:p>
            <a:r>
              <a:rPr lang="en-GB" dirty="0"/>
              <a:t>Slide master title</a:t>
            </a:r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78811" y="6278239"/>
            <a:ext cx="7363119" cy="167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 sz="1088" b="0" i="0">
                <a:solidFill>
                  <a:srgbClr val="1D71B8"/>
                </a:solidFill>
                <a:latin typeface="Utility Pro"/>
                <a:cs typeface="Utility Pro"/>
              </a:defRPr>
            </a:lvl1pPr>
          </a:lstStyle>
          <a:p>
            <a:pPr marL="11516">
              <a:spcBef>
                <a:spcPts val="313"/>
              </a:spcBef>
            </a:pPr>
            <a:r>
              <a:rPr lang="en-GB"/>
              <a:t>&lt;PRESENTATION TITLE&gt;</a:t>
            </a:r>
            <a:endParaRPr lang="en-GB" dirty="0">
              <a:solidFill>
                <a:srgbClr val="36A9E1"/>
              </a:solidFill>
              <a:latin typeface="UtilityPro-Light"/>
              <a:cs typeface="UtilityPro-Light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042277" y="5992634"/>
            <a:ext cx="713131" cy="5023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64" b="0" i="0">
                <a:solidFill>
                  <a:srgbClr val="36A9E1"/>
                </a:solidFill>
                <a:latin typeface="UtilityPro-Light"/>
                <a:cs typeface="UtilityPro-Light"/>
              </a:defRPr>
            </a:lvl1pPr>
          </a:lstStyle>
          <a:p>
            <a:pPr marL="23608">
              <a:spcBef>
                <a:spcPts val="322"/>
              </a:spcBef>
            </a:pPr>
            <a:fld id="{81D60167-4931-47E6-BA6A-407CBD079E47}" type="slidenum">
              <a:rPr lang="en-GB" smtClean="0"/>
              <a:pPr marL="23608">
                <a:spcBef>
                  <a:spcPts val="322"/>
                </a:spcBef>
              </a:pPr>
              <a:t>‹#›</a:t>
            </a:fld>
            <a:endParaRPr lang="en-GB" dirty="0"/>
          </a:p>
        </p:txBody>
      </p:sp>
      <p:sp>
        <p:nvSpPr>
          <p:cNvPr id="14" name="object 4">
            <a:extLst>
              <a:ext uri="{FF2B5EF4-FFF2-40B4-BE49-F238E27FC236}">
                <a16:creationId xmlns:a16="http://schemas.microsoft.com/office/drawing/2014/main" id="{0AB580D7-5CCA-6F41-A094-B9B0D74403F0}"/>
              </a:ext>
            </a:extLst>
          </p:cNvPr>
          <p:cNvSpPr/>
          <p:nvPr userDrawn="1"/>
        </p:nvSpPr>
        <p:spPr>
          <a:xfrm>
            <a:off x="1" y="925258"/>
            <a:ext cx="10116319" cy="0"/>
          </a:xfrm>
          <a:custGeom>
            <a:avLst/>
            <a:gdLst/>
            <a:ahLst/>
            <a:cxnLst/>
            <a:rect l="l" t="t" r="r" b="b"/>
            <a:pathLst>
              <a:path w="8872855">
                <a:moveTo>
                  <a:pt x="0" y="0"/>
                </a:moveTo>
                <a:lnTo>
                  <a:pt x="8872598" y="0"/>
                </a:lnTo>
              </a:path>
            </a:pathLst>
          </a:custGeom>
          <a:ln w="25400">
            <a:solidFill>
              <a:srgbClr val="36A9E1"/>
            </a:solidFill>
            <a:prstDash val="sysDot"/>
          </a:ln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5" name="object 5">
            <a:extLst>
              <a:ext uri="{FF2B5EF4-FFF2-40B4-BE49-F238E27FC236}">
                <a16:creationId xmlns:a16="http://schemas.microsoft.com/office/drawing/2014/main" id="{3930B5D6-2268-2B40-A0FA-677A4E3A5AD9}"/>
              </a:ext>
            </a:extLst>
          </p:cNvPr>
          <p:cNvSpPr/>
          <p:nvPr userDrawn="1"/>
        </p:nvSpPr>
        <p:spPr>
          <a:xfrm>
            <a:off x="10429682" y="357091"/>
            <a:ext cx="1253928" cy="589615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973F218-72B0-9241-92CB-262B31F934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020" y="1372990"/>
            <a:ext cx="10515962" cy="43517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5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id="{30DBC70A-4FB1-4945-BF0A-942D0BC67B42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7258" y="5922265"/>
            <a:ext cx="1261553" cy="500412"/>
          </a:xfrm>
          <a:prstGeom prst="rect">
            <a:avLst/>
          </a:prstGeom>
        </p:spPr>
      </p:pic>
      <p:pic>
        <p:nvPicPr>
          <p:cNvPr id="7" name="Picture 6" descr="A close up of a sign&#10;&#10;Description automatically generated">
            <a:extLst>
              <a:ext uri="{FF2B5EF4-FFF2-40B4-BE49-F238E27FC236}">
                <a16:creationId xmlns:a16="http://schemas.microsoft.com/office/drawing/2014/main" id="{52D6F7F7-C5FC-3347-88E1-4529DAAB3014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581" y="5818641"/>
            <a:ext cx="1652134" cy="745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375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</p:sldLayoutIdLst>
  <p:hf hdr="0" dt="0"/>
  <p:txStyles>
    <p:titleStyle>
      <a:lvl1pPr>
        <a:defRPr sz="2176" b="1" i="0">
          <a:latin typeface="Myriad Pro Semibold" panose="020B0503030403020204" pitchFamily="34" charset="0"/>
          <a:ea typeface="+mj-ea"/>
          <a:cs typeface="+mj-cs"/>
        </a:defRPr>
      </a:lvl1pPr>
    </p:titleStyle>
    <p:bodyStyle>
      <a:lvl1pPr marL="0">
        <a:defRPr sz="1270" b="0" i="0">
          <a:latin typeface="UtilityPro" panose="020B0504020101020102" pitchFamily="34" charset="77"/>
          <a:ea typeface="+mn-ea"/>
          <a:cs typeface="+mn-cs"/>
        </a:defRPr>
      </a:lvl1pPr>
      <a:lvl2pPr marL="414589">
        <a:defRPr>
          <a:latin typeface="+mn-lt"/>
          <a:ea typeface="+mn-ea"/>
          <a:cs typeface="+mn-cs"/>
        </a:defRPr>
      </a:lvl2pPr>
      <a:lvl3pPr marL="829178">
        <a:defRPr>
          <a:latin typeface="+mn-lt"/>
          <a:ea typeface="+mn-ea"/>
          <a:cs typeface="+mn-cs"/>
        </a:defRPr>
      </a:lvl3pPr>
      <a:lvl4pPr marL="1243767">
        <a:defRPr>
          <a:latin typeface="+mn-lt"/>
          <a:ea typeface="+mn-ea"/>
          <a:cs typeface="+mn-cs"/>
        </a:defRPr>
      </a:lvl4pPr>
      <a:lvl5pPr marL="1658356">
        <a:defRPr>
          <a:latin typeface="+mn-lt"/>
          <a:ea typeface="+mn-ea"/>
          <a:cs typeface="+mn-cs"/>
        </a:defRPr>
      </a:lvl5pPr>
      <a:lvl6pPr marL="2072945">
        <a:defRPr>
          <a:latin typeface="+mn-lt"/>
          <a:ea typeface="+mn-ea"/>
          <a:cs typeface="+mn-cs"/>
        </a:defRPr>
      </a:lvl6pPr>
      <a:lvl7pPr marL="2487534">
        <a:defRPr>
          <a:latin typeface="+mn-lt"/>
          <a:ea typeface="+mn-ea"/>
          <a:cs typeface="+mn-cs"/>
        </a:defRPr>
      </a:lvl7pPr>
      <a:lvl8pPr marL="2902123">
        <a:defRPr>
          <a:latin typeface="+mn-lt"/>
          <a:ea typeface="+mn-ea"/>
          <a:cs typeface="+mn-cs"/>
        </a:defRPr>
      </a:lvl8pPr>
      <a:lvl9pPr marL="331671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14589">
        <a:defRPr>
          <a:latin typeface="+mn-lt"/>
          <a:ea typeface="+mn-ea"/>
          <a:cs typeface="+mn-cs"/>
        </a:defRPr>
      </a:lvl2pPr>
      <a:lvl3pPr marL="829178">
        <a:defRPr>
          <a:latin typeface="+mn-lt"/>
          <a:ea typeface="+mn-ea"/>
          <a:cs typeface="+mn-cs"/>
        </a:defRPr>
      </a:lvl3pPr>
      <a:lvl4pPr marL="1243767">
        <a:defRPr>
          <a:latin typeface="+mn-lt"/>
          <a:ea typeface="+mn-ea"/>
          <a:cs typeface="+mn-cs"/>
        </a:defRPr>
      </a:lvl4pPr>
      <a:lvl5pPr marL="1658356">
        <a:defRPr>
          <a:latin typeface="+mn-lt"/>
          <a:ea typeface="+mn-ea"/>
          <a:cs typeface="+mn-cs"/>
        </a:defRPr>
      </a:lvl5pPr>
      <a:lvl6pPr marL="2072945">
        <a:defRPr>
          <a:latin typeface="+mn-lt"/>
          <a:ea typeface="+mn-ea"/>
          <a:cs typeface="+mn-cs"/>
        </a:defRPr>
      </a:lvl6pPr>
      <a:lvl7pPr marL="2487534">
        <a:defRPr>
          <a:latin typeface="+mn-lt"/>
          <a:ea typeface="+mn-ea"/>
          <a:cs typeface="+mn-cs"/>
        </a:defRPr>
      </a:lvl7pPr>
      <a:lvl8pPr marL="2902123">
        <a:defRPr>
          <a:latin typeface="+mn-lt"/>
          <a:ea typeface="+mn-ea"/>
          <a:cs typeface="+mn-cs"/>
        </a:defRPr>
      </a:lvl8pPr>
      <a:lvl9pPr marL="331671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image" Target="../media/image5.emf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emf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tmp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tmp"/><Relationship Id="rId2" Type="http://schemas.openxmlformats.org/officeDocument/2006/relationships/image" Target="../media/image23.tmp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tmp"/><Relationship Id="rId2" Type="http://schemas.openxmlformats.org/officeDocument/2006/relationships/image" Target="../media/image25.tmp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tmp"/><Relationship Id="rId2" Type="http://schemas.openxmlformats.org/officeDocument/2006/relationships/image" Target="../media/image13.tmp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1247607" y="5196759"/>
            <a:ext cx="509024" cy="1658934"/>
          </a:xfrm>
          <a:custGeom>
            <a:avLst/>
            <a:gdLst/>
            <a:ahLst/>
            <a:cxnLst/>
            <a:rect l="l" t="t" r="r" b="b"/>
            <a:pathLst>
              <a:path w="561340" h="1829434">
                <a:moveTo>
                  <a:pt x="0" y="0"/>
                </a:moveTo>
                <a:lnTo>
                  <a:pt x="0" y="1829134"/>
                </a:lnTo>
                <a:lnTo>
                  <a:pt x="560837" y="1829134"/>
                </a:lnTo>
                <a:lnTo>
                  <a:pt x="0" y="0"/>
                </a:lnTo>
                <a:close/>
              </a:path>
            </a:pathLst>
          </a:custGeom>
          <a:solidFill>
            <a:srgbClr val="1D71B8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6" name="object 6"/>
          <p:cNvSpPr/>
          <p:nvPr/>
        </p:nvSpPr>
        <p:spPr>
          <a:xfrm>
            <a:off x="1247607" y="4146666"/>
            <a:ext cx="5476035" cy="2709227"/>
          </a:xfrm>
          <a:custGeom>
            <a:avLst/>
            <a:gdLst/>
            <a:ahLst/>
            <a:cxnLst/>
            <a:rect l="l" t="t" r="r" b="b"/>
            <a:pathLst>
              <a:path w="6038850" h="2987675">
                <a:moveTo>
                  <a:pt x="0" y="0"/>
                </a:moveTo>
                <a:lnTo>
                  <a:pt x="0" y="681642"/>
                </a:lnTo>
                <a:lnTo>
                  <a:pt x="706886" y="2987153"/>
                </a:lnTo>
                <a:lnTo>
                  <a:pt x="2598812" y="2987153"/>
                </a:lnTo>
                <a:lnTo>
                  <a:pt x="6038683" y="353294"/>
                </a:lnTo>
                <a:lnTo>
                  <a:pt x="0" y="0"/>
                </a:lnTo>
                <a:close/>
              </a:path>
            </a:pathLst>
          </a:custGeom>
          <a:solidFill>
            <a:srgbClr val="1D71B8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7" name="object 7"/>
          <p:cNvSpPr/>
          <p:nvPr/>
        </p:nvSpPr>
        <p:spPr>
          <a:xfrm>
            <a:off x="6885117" y="4502897"/>
            <a:ext cx="4058370" cy="2352795"/>
          </a:xfrm>
          <a:custGeom>
            <a:avLst/>
            <a:gdLst/>
            <a:ahLst/>
            <a:cxnLst/>
            <a:rect l="l" t="t" r="r" b="b"/>
            <a:pathLst>
              <a:path w="4475480" h="2594609">
                <a:moveTo>
                  <a:pt x="0" y="0"/>
                </a:moveTo>
                <a:lnTo>
                  <a:pt x="795369" y="2594075"/>
                </a:lnTo>
                <a:lnTo>
                  <a:pt x="4475081" y="2594075"/>
                </a:lnTo>
                <a:lnTo>
                  <a:pt x="4475081" y="261816"/>
                </a:lnTo>
                <a:lnTo>
                  <a:pt x="0" y="0"/>
                </a:lnTo>
                <a:close/>
              </a:path>
            </a:pathLst>
          </a:custGeom>
          <a:solidFill>
            <a:srgbClr val="1D71B8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8" name="object 8"/>
          <p:cNvSpPr/>
          <p:nvPr/>
        </p:nvSpPr>
        <p:spPr>
          <a:xfrm>
            <a:off x="6758187" y="4629832"/>
            <a:ext cx="5433811" cy="2225539"/>
          </a:xfrm>
          <a:custGeom>
            <a:avLst/>
            <a:gdLst/>
            <a:ahLst/>
            <a:cxnLst/>
            <a:rect l="l" t="t" r="r" b="b"/>
            <a:pathLst>
              <a:path w="4615180" h="2454275">
                <a:moveTo>
                  <a:pt x="0" y="0"/>
                </a:moveTo>
                <a:lnTo>
                  <a:pt x="752432" y="2454095"/>
                </a:lnTo>
                <a:lnTo>
                  <a:pt x="4615056" y="2454095"/>
                </a:lnTo>
                <a:lnTo>
                  <a:pt x="4615056" y="270008"/>
                </a:lnTo>
                <a:lnTo>
                  <a:pt x="0" y="0"/>
                </a:lnTo>
                <a:close/>
              </a:path>
            </a:pathLst>
          </a:custGeom>
          <a:solidFill>
            <a:srgbClr val="1D71B8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9" name="object 9"/>
          <p:cNvSpPr/>
          <p:nvPr/>
        </p:nvSpPr>
        <p:spPr>
          <a:xfrm>
            <a:off x="3813176" y="4596422"/>
            <a:ext cx="4571791" cy="2258937"/>
          </a:xfrm>
          <a:custGeom>
            <a:avLst/>
            <a:gdLst/>
            <a:ahLst/>
            <a:cxnLst/>
            <a:rect l="l" t="t" r="r" b="b"/>
            <a:pathLst>
              <a:path w="4017009" h="2491104">
                <a:moveTo>
                  <a:pt x="3253249" y="0"/>
                </a:moveTo>
                <a:lnTo>
                  <a:pt x="0" y="2490938"/>
                </a:lnTo>
                <a:lnTo>
                  <a:pt x="4016996" y="2490938"/>
                </a:lnTo>
                <a:lnTo>
                  <a:pt x="3253249" y="0"/>
                </a:lnTo>
                <a:close/>
              </a:path>
            </a:pathLst>
          </a:custGeom>
          <a:solidFill>
            <a:srgbClr val="1D71B8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EE9E7478-7E43-8646-92EE-BB62A0B287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0282" y="5294653"/>
            <a:ext cx="1834587" cy="1084074"/>
          </a:xfrm>
          <a:prstGeom prst="rect">
            <a:avLst/>
          </a:prstGeom>
          <a:effectLst>
            <a:glow rad="342900">
              <a:schemeClr val="tx1">
                <a:alpha val="3000"/>
              </a:schemeClr>
            </a:glo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9DD33A5-C51F-A342-A021-1FBEF1A088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82" y="3567196"/>
            <a:ext cx="10400824" cy="329080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9F0E3AD-6B44-6941-8611-DAF7844F22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31467" y="5914587"/>
            <a:ext cx="1046092" cy="468938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02765E8D-536D-F945-831E-6C78943B3AA4}"/>
              </a:ext>
            </a:extLst>
          </p:cNvPr>
          <p:cNvSpPr txBox="1"/>
          <p:nvPr/>
        </p:nvSpPr>
        <p:spPr>
          <a:xfrm>
            <a:off x="368321" y="3995634"/>
            <a:ext cx="9045501" cy="7063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990" b="1" dirty="0">
                <a:solidFill>
                  <a:schemeClr val="bg1"/>
                </a:solidFill>
                <a:latin typeface="Myriad Pro Semibold" panose="020B0503030403020204" pitchFamily="34" charset="0"/>
              </a:rPr>
              <a:t>Impact 2023 – The Power of the Bike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21AAECD-EADE-9E4F-92F9-2E615EB58E9F}"/>
              </a:ext>
            </a:extLst>
          </p:cNvPr>
          <p:cNvSpPr txBox="1"/>
          <p:nvPr/>
        </p:nvSpPr>
        <p:spPr>
          <a:xfrm>
            <a:off x="384257" y="4712827"/>
            <a:ext cx="6885973" cy="10968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76" b="1" dirty="0">
                <a:solidFill>
                  <a:schemeClr val="bg1"/>
                </a:solidFill>
                <a:latin typeface="Myriad Pro Semibold" panose="020B0503030403020204" pitchFamily="34" charset="0"/>
              </a:rPr>
              <a:t>A framework for  Scottish Cycling to deliver success and impact, inspired by the 2023 UCI Cycling World Championships</a:t>
            </a:r>
          </a:p>
        </p:txBody>
      </p:sp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4B0FEC7A-1AB2-944E-AEB5-815E7273263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7088" y="5836338"/>
            <a:ext cx="1106167" cy="551683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5CF07DA5-C9BE-0A4E-B61F-E4A1DE1BC29E}"/>
              </a:ext>
            </a:extLst>
          </p:cNvPr>
          <p:cNvSpPr/>
          <p:nvPr/>
        </p:nvSpPr>
        <p:spPr>
          <a:xfrm>
            <a:off x="1785248" y="5789523"/>
            <a:ext cx="1100810" cy="59849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32" dirty="0"/>
          </a:p>
        </p:txBody>
      </p:sp>
      <p:pic>
        <p:nvPicPr>
          <p:cNvPr id="10" name="Picture 9" descr="A close up of a sign&#10;&#10;Description automatically generated">
            <a:extLst>
              <a:ext uri="{FF2B5EF4-FFF2-40B4-BE49-F238E27FC236}">
                <a16:creationId xmlns:a16="http://schemas.microsoft.com/office/drawing/2014/main" id="{E089CA4C-ED89-3F40-8743-E6C7B272F35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9113" y="5801712"/>
            <a:ext cx="1094882" cy="620933"/>
          </a:xfrm>
          <a:prstGeom prst="rect">
            <a:avLst/>
          </a:prstGeom>
        </p:spPr>
      </p:pic>
      <p:pic>
        <p:nvPicPr>
          <p:cNvPr id="13" name="Picture 12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E340B014-E5DF-41BD-8645-45F6FB9D3CA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2" y="-2641"/>
            <a:ext cx="12189518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C8B48C-3F1E-4DF5-A21B-0915BD7E81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Stage 0: Strategic Definition</a:t>
            </a:r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D161713-C7CF-412D-934E-A9A67E8B127D}"/>
              </a:ext>
            </a:extLst>
          </p:cNvPr>
          <p:cNvSpPr txBox="1"/>
          <p:nvPr/>
        </p:nvSpPr>
        <p:spPr>
          <a:xfrm>
            <a:off x="803564" y="1230253"/>
            <a:ext cx="10584871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solidFill>
                  <a:schemeClr val="tx2"/>
                </a:solidFill>
              </a:rPr>
              <a:t>Developing the needs analysis – Organised Groups</a:t>
            </a:r>
            <a:endParaRPr lang="en-US" sz="24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Cycling clubs, school cycling clubs, scout/guide groups, youth groups, Third Sector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Why are they important?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Access to cycling, rider pathway, events, potential income (?)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Capturing the impact of your facility on </a:t>
            </a:r>
            <a:r>
              <a:rPr lang="en-US" sz="2800" dirty="0" err="1">
                <a:solidFill>
                  <a:schemeClr val="tx2"/>
                </a:solidFill>
              </a:rPr>
              <a:t>organised</a:t>
            </a:r>
            <a:r>
              <a:rPr lang="en-US" sz="2800" dirty="0">
                <a:solidFill>
                  <a:schemeClr val="tx2"/>
                </a:solidFill>
              </a:rPr>
              <a:t> groups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Can/will the facility create new clubs/groups?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Think evidence, evidence, evidence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Surveys, letters of support/intent, capture numbers of coaches/leaders, increase in participants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69393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C8B48C-3F1E-4DF5-A21B-0915BD7E81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Stage 0: Strategic Definition</a:t>
            </a:r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D161713-C7CF-412D-934E-A9A67E8B127D}"/>
              </a:ext>
            </a:extLst>
          </p:cNvPr>
          <p:cNvSpPr txBox="1"/>
          <p:nvPr/>
        </p:nvSpPr>
        <p:spPr>
          <a:xfrm>
            <a:off x="803564" y="1230253"/>
            <a:ext cx="1058487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solidFill>
                  <a:schemeClr val="tx2"/>
                </a:solidFill>
              </a:rPr>
              <a:t>Site Considerations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Security of Tenure – 20 years </a:t>
            </a:r>
            <a:r>
              <a:rPr lang="en-US" sz="2800" dirty="0" err="1">
                <a:solidFill>
                  <a:schemeClr val="tx2"/>
                </a:solidFill>
              </a:rPr>
              <a:t>minimun</a:t>
            </a:r>
            <a:endParaRPr lang="en-US" sz="2800" dirty="0">
              <a:solidFill>
                <a:schemeClr val="tx2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Only one suitable location or are there several options?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SWOT (strengths, weaknesses, opportunities &amp; threats) analysis on all of the site options?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Fit with the regional provision of existing facilities?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Duplicate or compliment existing facilities, does it fill gaps in provision, and does it offer additionally?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Do any of the site options offer additional business, tourism or health potential?</a:t>
            </a:r>
          </a:p>
        </p:txBody>
      </p:sp>
    </p:spTree>
    <p:extLst>
      <p:ext uri="{BB962C8B-B14F-4D97-AF65-F5344CB8AC3E}">
        <p14:creationId xmlns:p14="http://schemas.microsoft.com/office/powerpoint/2010/main" val="15554019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C8B48C-3F1E-4DF5-A21B-0915BD7E81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Stage 0: Strategic Definition</a:t>
            </a:r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D161713-C7CF-412D-934E-A9A67E8B127D}"/>
              </a:ext>
            </a:extLst>
          </p:cNvPr>
          <p:cNvSpPr txBox="1"/>
          <p:nvPr/>
        </p:nvSpPr>
        <p:spPr>
          <a:xfrm>
            <a:off x="803564" y="1230253"/>
            <a:ext cx="1058487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solidFill>
                  <a:schemeClr val="tx2"/>
                </a:solidFill>
              </a:rPr>
              <a:t>Site Considerations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Security of Tenure – 20 years minimum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Only one suitable location or are there several options?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SWOT (strengths, weaknesses, opportunities &amp; threats) analysis on all of the site options?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Fit with the regional provision of existing facilities?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Duplicate or compliment existing facilities, does it fill gaps in provision, and does it offer additionally?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Do any of the site options offer additional business, tourism or health potential? Consider match funding</a:t>
            </a:r>
          </a:p>
        </p:txBody>
      </p:sp>
    </p:spTree>
    <p:extLst>
      <p:ext uri="{BB962C8B-B14F-4D97-AF65-F5344CB8AC3E}">
        <p14:creationId xmlns:p14="http://schemas.microsoft.com/office/powerpoint/2010/main" val="40799074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C8B48C-3F1E-4DF5-A21B-0915BD7E81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Stage 0: Strategic Definition</a:t>
            </a:r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D161713-C7CF-412D-934E-A9A67E8B127D}"/>
              </a:ext>
            </a:extLst>
          </p:cNvPr>
          <p:cNvSpPr txBox="1"/>
          <p:nvPr/>
        </p:nvSpPr>
        <p:spPr>
          <a:xfrm>
            <a:off x="803564" y="1230253"/>
            <a:ext cx="1058487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solidFill>
                  <a:schemeClr val="tx2"/>
                </a:solidFill>
              </a:rPr>
              <a:t>Budget and Funding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Identify a rough budget for the project – Inspire or Strategic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Research and create a list of funders to approach initially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Local Authorities, Trusts, Community Regeneration, Waste Funding, Windfarms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Identify likelihood and potential levels of funding (don’t assume Max award!)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tx2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Do you need to revisit your initial concept?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28109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C8B48C-3F1E-4DF5-A21B-0915BD7E81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Stage 1: Preparation &amp; Brief</a:t>
            </a:r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D161713-C7CF-412D-934E-A9A67E8B127D}"/>
              </a:ext>
            </a:extLst>
          </p:cNvPr>
          <p:cNvSpPr txBox="1"/>
          <p:nvPr/>
        </p:nvSpPr>
        <p:spPr>
          <a:xfrm>
            <a:off x="803564" y="1230253"/>
            <a:ext cx="10584871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solidFill>
                  <a:schemeClr val="tx2"/>
                </a:solidFill>
              </a:rPr>
              <a:t>Identifying gaps and Professional Support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Inspire or Strategic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What do you not know about your project?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What professional services are required?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Design of cycling elements, supporting facilities, detailed budget breakdown, economic/health outcomes quantified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tx2"/>
              </a:solidFill>
            </a:endParaRPr>
          </a:p>
          <a:p>
            <a:pPr marL="1028700" lvl="1" indent="-57150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47195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C8B48C-3F1E-4DF5-A21B-0915BD7E81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Stage 1: Preparation &amp; Brief</a:t>
            </a:r>
            <a:endParaRPr lang="en-GB" dirty="0"/>
          </a:p>
        </p:txBody>
      </p:sp>
      <p:pic>
        <p:nvPicPr>
          <p:cNvPr id="11" name="Picture 10" descr="Text&#10;&#10;Description automatically generated">
            <a:extLst>
              <a:ext uri="{FF2B5EF4-FFF2-40B4-BE49-F238E27FC236}">
                <a16:creationId xmlns:a16="http://schemas.microsoft.com/office/drawing/2014/main" id="{D557ACED-78C2-4420-883F-3C5A8108DBF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98" t="22844" r="23373" b="7435"/>
          <a:stretch/>
        </p:blipFill>
        <p:spPr>
          <a:xfrm>
            <a:off x="1399142" y="1148508"/>
            <a:ext cx="8196550" cy="4560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6956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C8B48C-3F1E-4DF5-A21B-0915BD7E81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Stage 1: Preparation &amp; Brief</a:t>
            </a:r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CB3DBCC-A004-4EF3-8B82-AB11BBDC8C0B}"/>
              </a:ext>
            </a:extLst>
          </p:cNvPr>
          <p:cNvSpPr txBox="1"/>
          <p:nvPr/>
        </p:nvSpPr>
        <p:spPr>
          <a:xfrm>
            <a:off x="2379643" y="2027104"/>
            <a:ext cx="70618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CAN WE ADD A BASIC PUMP TRACK DESIGN TO THIS SLIDE </a:t>
            </a:r>
          </a:p>
          <a:p>
            <a:endParaRPr lang="en-GB" dirty="0"/>
          </a:p>
          <a:p>
            <a:r>
              <a:rPr lang="en-GB" dirty="0"/>
              <a:t>Use it to talk about how we don’t need totally detailed for Inspire projects (other funders may require though)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7979D6A-57F1-4538-9DC1-BFB0C03DD4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5769" y="1520727"/>
            <a:ext cx="8020462" cy="3816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6965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C8B48C-3F1E-4DF5-A21B-0915BD7E81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Stage 1: Preparation &amp; Brief</a:t>
            </a:r>
            <a:endParaRPr lang="en-GB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8EA37C53-06B9-4191-8D4D-308EB261F8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0218" y="1031277"/>
            <a:ext cx="6778013" cy="4795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>
            <a:extLst>
              <a:ext uri="{FF2B5EF4-FFF2-40B4-BE49-F238E27FC236}">
                <a16:creationId xmlns:a16="http://schemas.microsoft.com/office/drawing/2014/main" id="{ED5A433B-531A-4E07-8F13-CE34CF9FCA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604" y="1136359"/>
            <a:ext cx="2022281" cy="4469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86278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C8B48C-3F1E-4DF5-A21B-0915BD7E81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Stage 1: Preparation &amp; Brief</a:t>
            </a:r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D161713-C7CF-412D-934E-A9A67E8B127D}"/>
              </a:ext>
            </a:extLst>
          </p:cNvPr>
          <p:cNvSpPr txBox="1"/>
          <p:nvPr/>
        </p:nvSpPr>
        <p:spPr>
          <a:xfrm>
            <a:off x="803564" y="1230253"/>
            <a:ext cx="10584871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solidFill>
                  <a:schemeClr val="tx2"/>
                </a:solidFill>
              </a:rPr>
              <a:t>Review your Sport Development Outcomes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Clubs – who will use or is new facility needed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Schools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Other organized groups, Third Sector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Contact existing facilities of similar scale/location – understand their user numbers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tx2"/>
              </a:solidFill>
            </a:endParaRPr>
          </a:p>
          <a:p>
            <a:pPr marL="1028700" lvl="1" indent="-57150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70815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C8B48C-3F1E-4DF5-A21B-0915BD7E81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Stage 1: Preparation &amp; Brief</a:t>
            </a:r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D161713-C7CF-412D-934E-A9A67E8B127D}"/>
              </a:ext>
            </a:extLst>
          </p:cNvPr>
          <p:cNvSpPr txBox="1"/>
          <p:nvPr/>
        </p:nvSpPr>
        <p:spPr>
          <a:xfrm>
            <a:off x="803564" y="1230253"/>
            <a:ext cx="10584871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solidFill>
                  <a:schemeClr val="tx2"/>
                </a:solidFill>
              </a:rPr>
              <a:t>Funding Secured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CFF – unlikely to be first funder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All contracts in place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Security of tenure on land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CFF conditions of contract in award letter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tx2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Planning permission (can be done as you </a:t>
            </a:r>
            <a:r>
              <a:rPr lang="en-US" sz="2800" dirty="0" err="1">
                <a:solidFill>
                  <a:schemeClr val="tx2"/>
                </a:solidFill>
              </a:rPr>
              <a:t>finalise</a:t>
            </a:r>
            <a:r>
              <a:rPr lang="en-US" sz="2800" dirty="0">
                <a:solidFill>
                  <a:schemeClr val="tx2"/>
                </a:solidFill>
              </a:rPr>
              <a:t> funding applications)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04716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C8B48C-3F1E-4DF5-A21B-0915BD7E81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Objectives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09D0395-5B56-4458-905A-663B1C1CEB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887" y="1154112"/>
            <a:ext cx="6143625" cy="17811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D785888-FF96-4B6E-A4D3-3C3B199144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6085" y="2935287"/>
            <a:ext cx="6219825" cy="172402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B6CD8BB-9758-4CED-A589-7536BBDDCD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18187" y="4659312"/>
            <a:ext cx="6143625" cy="1838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9694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C8B48C-3F1E-4DF5-A21B-0915BD7E81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Stage 2: Concept Design</a:t>
            </a:r>
            <a:endParaRPr lang="en-GB" dirty="0"/>
          </a:p>
        </p:txBody>
      </p:sp>
      <p:pic>
        <p:nvPicPr>
          <p:cNvPr id="5" name="Picture 4" descr="Text, letter&#10;&#10;Description automatically generated">
            <a:extLst>
              <a:ext uri="{FF2B5EF4-FFF2-40B4-BE49-F238E27FC236}">
                <a16:creationId xmlns:a16="http://schemas.microsoft.com/office/drawing/2014/main" id="{A70FFA9A-9FE4-4B59-81AC-6FB1AF14F1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3176" y="1017606"/>
            <a:ext cx="3844887" cy="5517931"/>
          </a:xfrm>
          <a:prstGeom prst="rect">
            <a:avLst/>
          </a:prstGeom>
        </p:spPr>
      </p:pic>
      <p:pic>
        <p:nvPicPr>
          <p:cNvPr id="9" name="Picture 8" descr="A picture containing diagram&#10;&#10;Description automatically generated">
            <a:extLst>
              <a:ext uri="{FF2B5EF4-FFF2-40B4-BE49-F238E27FC236}">
                <a16:creationId xmlns:a16="http://schemas.microsoft.com/office/drawing/2014/main" id="{D219E6A3-9DA7-4E91-8902-FA0A761A86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604" y="2148981"/>
            <a:ext cx="4814993" cy="2560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1862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C8B48C-3F1E-4DF5-A21B-0915BD7E81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Stage 2: Concept Design</a:t>
            </a:r>
            <a:endParaRPr lang="en-GB" dirty="0"/>
          </a:p>
        </p:txBody>
      </p:sp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EC54C421-526D-485C-835E-0EDB68F063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4150" y="1013422"/>
            <a:ext cx="3711368" cy="5616938"/>
          </a:xfrm>
          <a:prstGeom prst="rect">
            <a:avLst/>
          </a:prstGeom>
        </p:spPr>
      </p:pic>
      <p:pic>
        <p:nvPicPr>
          <p:cNvPr id="10" name="Picture 9" descr="Diagram&#10;&#10;Description automatically generated">
            <a:extLst>
              <a:ext uri="{FF2B5EF4-FFF2-40B4-BE49-F238E27FC236}">
                <a16:creationId xmlns:a16="http://schemas.microsoft.com/office/drawing/2014/main" id="{4D3382BB-0708-4D00-A5E4-0E8B55C90F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604" y="1590387"/>
            <a:ext cx="4840724" cy="3918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9328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C8B48C-3F1E-4DF5-A21B-0915BD7E81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Stage 3&amp;4: Detailed/Technical Design</a:t>
            </a:r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D161713-C7CF-412D-934E-A9A67E8B127D}"/>
              </a:ext>
            </a:extLst>
          </p:cNvPr>
          <p:cNvSpPr txBox="1"/>
          <p:nvPr/>
        </p:nvSpPr>
        <p:spPr>
          <a:xfrm>
            <a:off x="803564" y="1230253"/>
            <a:ext cx="10584871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solidFill>
                  <a:schemeClr val="tx2"/>
                </a:solidFill>
              </a:rPr>
              <a:t>Design &amp; Build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Identify possible contractors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Prepare tender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Develop scoring system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Tender </a:t>
            </a:r>
          </a:p>
          <a:p>
            <a:pPr marL="1485900" lvl="2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Include your schedule of services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Select a competent contractor to design &amp; build your facility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14896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C8B48C-3F1E-4DF5-A21B-0915BD7E81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Stage 3&amp;4: Detailed/Technical Design</a:t>
            </a:r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D161713-C7CF-412D-934E-A9A67E8B127D}"/>
              </a:ext>
            </a:extLst>
          </p:cNvPr>
          <p:cNvSpPr txBox="1"/>
          <p:nvPr/>
        </p:nvSpPr>
        <p:spPr>
          <a:xfrm>
            <a:off x="803564" y="1230253"/>
            <a:ext cx="1058487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solidFill>
                  <a:schemeClr val="tx2"/>
                </a:solidFill>
              </a:rPr>
              <a:t>Traditional Contract Route – Designers (Architect)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Identify possible designers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Prepare tender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Develop scoring system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Tender </a:t>
            </a:r>
          </a:p>
          <a:p>
            <a:pPr marL="1485900" lvl="2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Include your schedule of services – including detailed design and bill of quantities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Select a competent designer to design your facility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tx2"/>
              </a:solidFill>
            </a:endParaRPr>
          </a:p>
          <a:p>
            <a:pPr marL="1028700" lvl="1" indent="-57150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52218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C8B48C-3F1E-4DF5-A21B-0915BD7E81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Stage 3&amp;4: Detailed/Technical Design</a:t>
            </a:r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D161713-C7CF-412D-934E-A9A67E8B127D}"/>
              </a:ext>
            </a:extLst>
          </p:cNvPr>
          <p:cNvSpPr txBox="1"/>
          <p:nvPr/>
        </p:nvSpPr>
        <p:spPr>
          <a:xfrm>
            <a:off x="803564" y="1230253"/>
            <a:ext cx="1058487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solidFill>
                  <a:schemeClr val="tx2"/>
                </a:solidFill>
              </a:rPr>
              <a:t>Traditional Contract Route – Build Contractor (Builders)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Identify possible builders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Prepare tender (your designer should assist with this stage)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Develop scoring system 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Tender </a:t>
            </a:r>
          </a:p>
          <a:p>
            <a:pPr marL="1485900" lvl="2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Include your schedule of services – including detailed design and bill of quantities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Select a competent builder for your facility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tx2"/>
              </a:solidFill>
            </a:endParaRPr>
          </a:p>
          <a:p>
            <a:pPr marL="1028700" lvl="1" indent="-57150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87370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C8B48C-3F1E-4DF5-A21B-0915BD7E81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Stage 5: Construction</a:t>
            </a:r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D161713-C7CF-412D-934E-A9A67E8B127D}"/>
              </a:ext>
            </a:extLst>
          </p:cNvPr>
          <p:cNvSpPr txBox="1"/>
          <p:nvPr/>
        </p:nvSpPr>
        <p:spPr>
          <a:xfrm>
            <a:off x="803564" y="1230253"/>
            <a:ext cx="10584871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US" sz="2800" dirty="0">
                <a:solidFill>
                  <a:schemeClr val="tx2"/>
                </a:solidFill>
              </a:rPr>
              <a:t>Monitoring Quality and CDM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Set out a ‘request for change’ procedure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Agree the CDM for the project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Agree frequency of site visits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Monitor the quality of the build 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Monitor the CDM for the project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Monitor the budget 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Complete the construction phase (including Practical Completion certificate)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153286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C8B48C-3F1E-4DF5-A21B-0915BD7E81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Stage 6: Handover</a:t>
            </a:r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D161713-C7CF-412D-934E-A9A67E8B127D}"/>
              </a:ext>
            </a:extLst>
          </p:cNvPr>
          <p:cNvSpPr txBox="1"/>
          <p:nvPr/>
        </p:nvSpPr>
        <p:spPr>
          <a:xfrm>
            <a:off x="803564" y="1230253"/>
            <a:ext cx="10584871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US" sz="2800" dirty="0" err="1">
                <a:solidFill>
                  <a:schemeClr val="tx2"/>
                </a:solidFill>
              </a:rPr>
              <a:t>Finalising</a:t>
            </a:r>
            <a:r>
              <a:rPr lang="en-US" sz="2800" dirty="0">
                <a:solidFill>
                  <a:schemeClr val="tx2"/>
                </a:solidFill>
              </a:rPr>
              <a:t> the Contracts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Create a defects log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Signage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Plan your official opening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Ongoing maintenance &amp; inspection plan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Benefit of risk assessment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Continue to evaluate and get feedback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Accident reporting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tx2"/>
              </a:solidFill>
            </a:endParaRPr>
          </a:p>
          <a:p>
            <a:pPr marL="1028700" lvl="1" indent="-57150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488937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C8B48C-3F1E-4DF5-A21B-0915BD7E81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Stage 7: In Use</a:t>
            </a:r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D161713-C7CF-412D-934E-A9A67E8B127D}"/>
              </a:ext>
            </a:extLst>
          </p:cNvPr>
          <p:cNvSpPr txBox="1"/>
          <p:nvPr/>
        </p:nvSpPr>
        <p:spPr>
          <a:xfrm>
            <a:off x="803564" y="1230253"/>
            <a:ext cx="10584871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US" sz="2800" dirty="0">
                <a:solidFill>
                  <a:schemeClr val="tx2"/>
                </a:solidFill>
              </a:rPr>
              <a:t>The Fun Bit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Monitor usage through counters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Qualitative user surveys (if possible)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Engage with clubs and organized groups – evidence of their growth will help future funding bids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Implement your maintenance/inspection bid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Run awesome events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tx2"/>
              </a:solidFill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Go Ride!!!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tx2"/>
              </a:solidFill>
            </a:endParaRPr>
          </a:p>
          <a:p>
            <a:pPr marL="1028700" lvl="1" indent="-57150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71410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6CEEDF-35B7-44AD-BB1B-A9D528D029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</a:t>
            </a:r>
            <a:endParaRPr lang="en-GB" dirty="0"/>
          </a:p>
        </p:txBody>
      </p:sp>
      <p:pic>
        <p:nvPicPr>
          <p:cNvPr id="4" name="Picture 3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3C6602BF-A36D-4C55-8445-6B0B64BD93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112" y="1066155"/>
            <a:ext cx="9936000" cy="5590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53012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C8B48C-3F1E-4DF5-A21B-0915BD7E81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 to Project Management Guide</a:t>
            </a:r>
            <a:endParaRPr lang="en-GB" dirty="0"/>
          </a:p>
        </p:txBody>
      </p:sp>
      <p:pic>
        <p:nvPicPr>
          <p:cNvPr id="9" name="Picture 8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6CB2D2C1-3D2B-401B-82C0-EE12D8A4E32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23" t="19644" r="44519" b="1035"/>
          <a:stretch/>
        </p:blipFill>
        <p:spPr>
          <a:xfrm>
            <a:off x="1005604" y="1009023"/>
            <a:ext cx="3227942" cy="4663683"/>
          </a:xfrm>
          <a:prstGeom prst="rect">
            <a:avLst/>
          </a:prstGeom>
        </p:spPr>
      </p:pic>
      <p:pic>
        <p:nvPicPr>
          <p:cNvPr id="12" name="Picture 11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D0A43ACC-967A-4264-9C64-205E263CC4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779" y="1060329"/>
            <a:ext cx="6139533" cy="4612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7566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C8B48C-3F1E-4DF5-A21B-0915BD7E81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Stage 0: Strategic Definition</a:t>
            </a:r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D161713-C7CF-412D-934E-A9A67E8B127D}"/>
              </a:ext>
            </a:extLst>
          </p:cNvPr>
          <p:cNvSpPr txBox="1"/>
          <p:nvPr/>
        </p:nvSpPr>
        <p:spPr>
          <a:xfrm>
            <a:off x="827807" y="1245199"/>
            <a:ext cx="10536381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chemeClr val="tx2"/>
                </a:solidFill>
              </a:rPr>
              <a:t> Expression of Interest Stage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tx2"/>
                </a:solidFill>
              </a:rPr>
              <a:t>Create a simple document that outlines your idea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tx2"/>
                </a:solidFill>
              </a:rPr>
              <a:t>Set up a project delivery group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600" dirty="0">
                <a:solidFill>
                  <a:schemeClr val="tx2"/>
                </a:solidFill>
              </a:rPr>
              <a:t>Site considerations</a:t>
            </a:r>
            <a:endParaRPr lang="en-US" sz="3600" dirty="0">
              <a:solidFill>
                <a:schemeClr val="tx2"/>
              </a:solidFill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42521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C8B48C-3F1E-4DF5-A21B-0915BD7E81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Stage 0: Strategic Definition</a:t>
            </a:r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D161713-C7CF-412D-934E-A9A67E8B127D}"/>
              </a:ext>
            </a:extLst>
          </p:cNvPr>
          <p:cNvSpPr txBox="1"/>
          <p:nvPr/>
        </p:nvSpPr>
        <p:spPr>
          <a:xfrm>
            <a:off x="803564" y="1230253"/>
            <a:ext cx="10584871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solidFill>
                  <a:schemeClr val="tx2"/>
                </a:solidFill>
              </a:rPr>
              <a:t>Initial scoping of the need for the project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400" dirty="0"/>
              <a:t>What is your project?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400" dirty="0"/>
              <a:t>How do you know you need the facility?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400" dirty="0"/>
              <a:t>Who would use the facility? Consider Equality, Diversity and Inclusion.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400" dirty="0"/>
              <a:t>How can you evidence and record need e.g. by public meetings, questionnaires or survey?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400" dirty="0"/>
              <a:t>Does your idea deliver for the local community now and in the future?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400" dirty="0"/>
              <a:t>Will it meet the needs of target groups? i.e. deprivation, health……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400" dirty="0"/>
              <a:t>Benchmark your idea against other facilities.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400" dirty="0"/>
              <a:t>What is the population base? How many people live in the area?</a:t>
            </a:r>
            <a:endParaRPr lang="en-US" sz="2400" dirty="0">
              <a:solidFill>
                <a:schemeClr val="tx2"/>
              </a:solidFill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536848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C8B48C-3F1E-4DF5-A21B-0915BD7E81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Stage 0: Strategic Definition</a:t>
            </a:r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D161713-C7CF-412D-934E-A9A67E8B127D}"/>
              </a:ext>
            </a:extLst>
          </p:cNvPr>
          <p:cNvSpPr txBox="1"/>
          <p:nvPr/>
        </p:nvSpPr>
        <p:spPr>
          <a:xfrm>
            <a:off x="803564" y="1230253"/>
            <a:ext cx="10584871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solidFill>
                  <a:schemeClr val="tx2"/>
                </a:solidFill>
              </a:rPr>
              <a:t>Initial scoping of the need for the project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dirty="0"/>
              <a:t>What is your project?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dirty="0"/>
              <a:t>How do you know you need the facility?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dirty="0"/>
              <a:t>Who would use the facility?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dirty="0"/>
              <a:t>Does your idea deliver for the local community?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dirty="0"/>
              <a:t>Will it meet the needs of target groups?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dirty="0"/>
              <a:t>Benchmark your idea against other facilities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dirty="0"/>
              <a:t>How many people live in the area?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What is your proposed site? Opportunities and constraints?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753819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07328B-2A87-4EA6-9BEB-CA964B4836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Cycling Facilities Fund – Consider Strategic Context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1F77D94-0944-454F-A677-9C61120C60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897037">
            <a:off x="8736683" y="2459479"/>
            <a:ext cx="2834676" cy="3960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791BAEA-BD39-457B-A6BA-7B7B036254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621740">
            <a:off x="578390" y="1512849"/>
            <a:ext cx="4105275" cy="284797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4D61983-952F-4981-B7BF-73F224865A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282373">
            <a:off x="5174075" y="1300901"/>
            <a:ext cx="3088696" cy="39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21062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8053E9-DFAA-4961-A710-C614B5BD4C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Multi-Discipline Hubs</a:t>
            </a:r>
            <a:endParaRPr lang="en-GB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5A63D86-9594-43C9-A948-D27CA06CFFE6}"/>
              </a:ext>
            </a:extLst>
          </p:cNvPr>
          <p:cNvSpPr txBox="1"/>
          <p:nvPr/>
        </p:nvSpPr>
        <p:spPr>
          <a:xfrm>
            <a:off x="674973" y="5681033"/>
            <a:ext cx="3363626" cy="89923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A6A837E-3DBF-4751-ABA6-E9E816A991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3634" y="1027868"/>
            <a:ext cx="7964727" cy="56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02248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C8B48C-3F1E-4DF5-A21B-0915BD7E81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Stage 0: Strategic Definition</a:t>
            </a:r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D161713-C7CF-412D-934E-A9A67E8B127D}"/>
              </a:ext>
            </a:extLst>
          </p:cNvPr>
          <p:cNvSpPr txBox="1"/>
          <p:nvPr/>
        </p:nvSpPr>
        <p:spPr>
          <a:xfrm>
            <a:off x="803564" y="1230253"/>
            <a:ext cx="10584871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solidFill>
                  <a:schemeClr val="tx2"/>
                </a:solidFill>
              </a:rPr>
              <a:t>Developing the needs analysis – Informal Users</a:t>
            </a:r>
            <a:endParaRPr lang="en-US" sz="24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dirty="0"/>
              <a:t>Informal = users not part of an </a:t>
            </a:r>
            <a:r>
              <a:rPr lang="en-US" sz="2800" dirty="0" err="1"/>
              <a:t>organised</a:t>
            </a:r>
            <a:r>
              <a:rPr lang="en-US" sz="2800" dirty="0"/>
              <a:t> group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How to evidence the need?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Surveys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Engage schools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Community drop-in sessions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Local Authority (Active Schools, Community Sports Hub)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Online petitions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35456730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846dfa46-0875-46aa-b442-521457251285">NRUMYWKEWYXS-1537462846-489798</_dlc_DocId>
    <_dlc_DocIdUrl xmlns="846dfa46-0875-46aa-b442-521457251285">
      <Url>https://scottishcycling.sharepoint.com/sites/SC-Shared-Docs/_layouts/15/DocIdRedir.aspx?ID=NRUMYWKEWYXS-1537462846-489798</Url>
      <Description>NRUMYWKEWYXS-1537462846-489798</Description>
    </_dlc_DocIdUrl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3CCFB5CC1AE3E4AAF8F4AC88004D562" ma:contentTypeVersion="1335" ma:contentTypeDescription="Create a new document." ma:contentTypeScope="" ma:versionID="3a2a8730a1f55dd54789d21781fbf88d">
  <xsd:schema xmlns:xsd="http://www.w3.org/2001/XMLSchema" xmlns:xs="http://www.w3.org/2001/XMLSchema" xmlns:p="http://schemas.microsoft.com/office/2006/metadata/properties" xmlns:ns2="846dfa46-0875-46aa-b442-521457251285" xmlns:ns3="a80f0f2a-82ee-4487-a09b-77150e5eecf1" targetNamespace="http://schemas.microsoft.com/office/2006/metadata/properties" ma:root="true" ma:fieldsID="98ac1fffba0c6801b41f5a624b6bd3e5" ns2:_="" ns3:_="">
    <xsd:import namespace="846dfa46-0875-46aa-b442-521457251285"/>
    <xsd:import namespace="a80f0f2a-82ee-4487-a09b-77150e5eecf1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DateTaken" minOccurs="0"/>
                <xsd:element ref="ns3:MediaServiceLocation" minOccurs="0"/>
                <xsd:element ref="ns2:SharedWithUsers" minOccurs="0"/>
                <xsd:element ref="ns2:SharedWithDetails" minOccurs="0"/>
                <xsd:element ref="ns3:MediaServiceAutoKeyPoints" minOccurs="0"/>
                <xsd:element ref="ns3:MediaServiceKeyPoints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46dfa46-0875-46aa-b442-521457251285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80f0f2a-82ee-4487-a09b-77150e5eecf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ServiceAutoKeyPoints" ma:index="2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3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DD84477-2CA2-4646-A59C-98FA61391510}">
  <ds:schemaRefs>
    <ds:schemaRef ds:uri="http://schemas.microsoft.com/office/2006/documentManagement/types"/>
    <ds:schemaRef ds:uri="feff727b-02ca-4ca5-b9e3-8af0608a9832"/>
    <ds:schemaRef ds:uri="http://purl.org/dc/dcmitype/"/>
    <ds:schemaRef ds:uri="fa545e40-4f66-44b9-b130-d3bb5e5f6157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http://purl.org/dc/terms/"/>
    <ds:schemaRef ds:uri="846dfa46-0875-46aa-b442-521457251285"/>
  </ds:schemaRefs>
</ds:datastoreItem>
</file>

<file path=customXml/itemProps2.xml><?xml version="1.0" encoding="utf-8"?>
<ds:datastoreItem xmlns:ds="http://schemas.openxmlformats.org/officeDocument/2006/customXml" ds:itemID="{FEB243A5-1041-45A9-8D73-F73EE9EFBA8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46dfa46-0875-46aa-b442-521457251285"/>
    <ds:schemaRef ds:uri="a80f0f2a-82ee-4487-a09b-77150e5eecf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F0D6A83-492C-4B85-B9F6-45973E94B5D4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64573A3C-9E02-4BBD-AA46-D6C051308D1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7919</TotalTime>
  <Words>1085</Words>
  <Application>Microsoft Office PowerPoint</Application>
  <PresentationFormat>Widescreen</PresentationFormat>
  <Paragraphs>155</Paragraphs>
  <Slides>28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5" baseType="lpstr">
      <vt:lpstr>Arial</vt:lpstr>
      <vt:lpstr>Calibri</vt:lpstr>
      <vt:lpstr>Myriad Pro Semibold</vt:lpstr>
      <vt:lpstr>Utility Pro</vt:lpstr>
      <vt:lpstr>UtilityPro</vt:lpstr>
      <vt:lpstr>UtilityPro-Light</vt:lpstr>
      <vt:lpstr>1_Office Theme</vt:lpstr>
      <vt:lpstr>PowerPoint Presentation</vt:lpstr>
      <vt:lpstr>Objectives</vt:lpstr>
      <vt:lpstr>Intro to Project Management Guide</vt:lpstr>
      <vt:lpstr>Stage 0: Strategic Definition</vt:lpstr>
      <vt:lpstr>Stage 0: Strategic Definition</vt:lpstr>
      <vt:lpstr>Stage 0: Strategic Definition</vt:lpstr>
      <vt:lpstr>Cycling Facilities Fund – Consider Strategic Context</vt:lpstr>
      <vt:lpstr>Multi-Discipline Hubs</vt:lpstr>
      <vt:lpstr>Stage 0: Strategic Definition</vt:lpstr>
      <vt:lpstr>Stage 0: Strategic Definition</vt:lpstr>
      <vt:lpstr>Stage 0: Strategic Definition</vt:lpstr>
      <vt:lpstr>Stage 0: Strategic Definition</vt:lpstr>
      <vt:lpstr>Stage 0: Strategic Definition</vt:lpstr>
      <vt:lpstr>Stage 1: Preparation &amp; Brief</vt:lpstr>
      <vt:lpstr>Stage 1: Preparation &amp; Brief</vt:lpstr>
      <vt:lpstr>Stage 1: Preparation &amp; Brief</vt:lpstr>
      <vt:lpstr>Stage 1: Preparation &amp; Brief</vt:lpstr>
      <vt:lpstr>Stage 1: Preparation &amp; Brief</vt:lpstr>
      <vt:lpstr>Stage 1: Preparation &amp; Brief</vt:lpstr>
      <vt:lpstr>Stage 2: Concept Design</vt:lpstr>
      <vt:lpstr>Stage 2: Concept Design</vt:lpstr>
      <vt:lpstr>Stage 3&amp;4: Detailed/Technical Design</vt:lpstr>
      <vt:lpstr>Stage 3&amp;4: Detailed/Technical Design</vt:lpstr>
      <vt:lpstr>Stage 3&amp;4: Detailed/Technical Design</vt:lpstr>
      <vt:lpstr>Stage 5: Construction</vt:lpstr>
      <vt:lpstr>Stage 6: Handover</vt:lpstr>
      <vt:lpstr>Stage 7: In Use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Sophie McCall</dc:creator>
  <cp:lastModifiedBy>Graeme McLean</cp:lastModifiedBy>
  <cp:revision>105</cp:revision>
  <dcterms:created xsi:type="dcterms:W3CDTF">2020-07-06T08:04:22Z</dcterms:created>
  <dcterms:modified xsi:type="dcterms:W3CDTF">2022-01-24T16:25:28Z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0x010100C3CCFB5CC1AE3E4AAF8F4AC88004D562</vt:lpwstr>
  </property>
  <property fmtid="{D5CDD505-2E9C-101B-9397-08002B2CF9AE}" pid="3" name="_dlc_DocIdItemGuid">
    <vt:lpwstr>eec37a38-b60d-4629-b2e1-b16c175ce15b</vt:lpwstr>
  </property>
</Properties>
</file>