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5"/>
  </p:sldMasterIdLst>
  <p:notesMasterIdLst>
    <p:notesMasterId r:id="rId34"/>
  </p:notesMasterIdLst>
  <p:sldIdLst>
    <p:sldId id="257" r:id="rId6"/>
    <p:sldId id="287" r:id="rId7"/>
    <p:sldId id="292" r:id="rId8"/>
    <p:sldId id="293" r:id="rId9"/>
    <p:sldId id="294" r:id="rId10"/>
    <p:sldId id="295" r:id="rId11"/>
    <p:sldId id="288" r:id="rId12"/>
    <p:sldId id="290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5" r:id="rId21"/>
    <p:sldId id="306" r:id="rId22"/>
    <p:sldId id="304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eme McLean" initials="GM" lastIdx="5" clrIdx="0">
    <p:extLst>
      <p:ext uri="{19B8F6BF-5375-455C-9EA6-DF929625EA0E}">
        <p15:presenceInfo xmlns:p15="http://schemas.microsoft.com/office/powerpoint/2012/main" userId="S::graeme.mclean@scottishcycling.org.uk::23d9abf6-3e98-4270-a9d7-a7323d2dcf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318A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C275AA-1B13-4011-B567-81E55F07843B}" v="25" dt="2022-01-16T21:32:47.3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045" autoAdjust="0"/>
  </p:normalViewPr>
  <p:slideViewPr>
    <p:cSldViewPr snapToGrid="0">
      <p:cViewPr varScale="1">
        <p:scale>
          <a:sx n="58" d="100"/>
          <a:sy n="58" d="100"/>
        </p:scale>
        <p:origin x="9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16F71-0ABA-4E6D-9A04-F085EC9E0A06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55C91-5296-463C-8807-634BD3D8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89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7CED41-1FF5-C34B-9677-59F45DE39B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46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955C91-5296-463C-8807-634BD3D8C4B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36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9">
            <a:extLst>
              <a:ext uri="{FF2B5EF4-FFF2-40B4-BE49-F238E27FC236}">
                <a16:creationId xmlns:a16="http://schemas.microsoft.com/office/drawing/2014/main" id="{1CD7AF1F-FBC2-5F4E-801C-620D42BE97F6}"/>
              </a:ext>
            </a:extLst>
          </p:cNvPr>
          <p:cNvSpPr/>
          <p:nvPr userDrawn="1"/>
        </p:nvSpPr>
        <p:spPr>
          <a:xfrm>
            <a:off x="3225752" y="4596422"/>
            <a:ext cx="4579964" cy="2258937"/>
          </a:xfrm>
          <a:custGeom>
            <a:avLst/>
            <a:gdLst/>
            <a:ahLst/>
            <a:cxnLst/>
            <a:rect l="l" t="t" r="r" b="b"/>
            <a:pathLst>
              <a:path w="4017009" h="2491104">
                <a:moveTo>
                  <a:pt x="3253249" y="0"/>
                </a:moveTo>
                <a:lnTo>
                  <a:pt x="0" y="2490938"/>
                </a:lnTo>
                <a:lnTo>
                  <a:pt x="4016996" y="2490938"/>
                </a:lnTo>
                <a:lnTo>
                  <a:pt x="3253249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B52038C2-11EE-FD4F-AB9D-C09263924C2F}"/>
              </a:ext>
            </a:extLst>
          </p:cNvPr>
          <p:cNvSpPr/>
          <p:nvPr userDrawn="1"/>
        </p:nvSpPr>
        <p:spPr>
          <a:xfrm>
            <a:off x="7088176" y="4502897"/>
            <a:ext cx="5102685" cy="2352795"/>
          </a:xfrm>
          <a:custGeom>
            <a:avLst/>
            <a:gdLst/>
            <a:ahLst/>
            <a:cxnLst/>
            <a:rect l="l" t="t" r="r" b="b"/>
            <a:pathLst>
              <a:path w="4475480" h="2594609">
                <a:moveTo>
                  <a:pt x="0" y="0"/>
                </a:moveTo>
                <a:lnTo>
                  <a:pt x="795369" y="2594075"/>
                </a:lnTo>
                <a:lnTo>
                  <a:pt x="4475081" y="2594075"/>
                </a:lnTo>
                <a:lnTo>
                  <a:pt x="4475081" y="261816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753D4613-3772-7B43-A809-9562BD061B5D}"/>
              </a:ext>
            </a:extLst>
          </p:cNvPr>
          <p:cNvSpPr/>
          <p:nvPr userDrawn="1"/>
        </p:nvSpPr>
        <p:spPr>
          <a:xfrm>
            <a:off x="6928584" y="4629832"/>
            <a:ext cx="5261963" cy="2225539"/>
          </a:xfrm>
          <a:custGeom>
            <a:avLst/>
            <a:gdLst/>
            <a:ahLst/>
            <a:cxnLst/>
            <a:rect l="l" t="t" r="r" b="b"/>
            <a:pathLst>
              <a:path w="4615180" h="2454275">
                <a:moveTo>
                  <a:pt x="0" y="0"/>
                </a:moveTo>
                <a:lnTo>
                  <a:pt x="752432" y="2454095"/>
                </a:lnTo>
                <a:lnTo>
                  <a:pt x="4615056" y="2454095"/>
                </a:lnTo>
                <a:lnTo>
                  <a:pt x="4615056" y="270008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9C5AC83-9B7F-1847-8E97-8E4972898F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295" y="3567197"/>
            <a:ext cx="10255352" cy="32908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3D644D-62D6-0641-96BF-52DF44EF8C3C}"/>
              </a:ext>
            </a:extLst>
          </p:cNvPr>
          <p:cNvSpPr/>
          <p:nvPr userDrawn="1"/>
        </p:nvSpPr>
        <p:spPr>
          <a:xfrm>
            <a:off x="640008" y="5778341"/>
            <a:ext cx="1459565" cy="6096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32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62A767-5336-B64A-9ACE-6AF984D885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3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38C4D09-E080-EC48-A346-791EFB5DEF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1764" y="5294653"/>
            <a:ext cx="2306670" cy="1084074"/>
          </a:xfrm>
          <a:prstGeom prst="rect">
            <a:avLst/>
          </a:prstGeom>
          <a:effectLst>
            <a:glow rad="342900">
              <a:schemeClr val="tx1">
                <a:alpha val="3000"/>
              </a:schemeClr>
            </a:glow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8AF8486-7896-5442-81EC-6516B4F87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682" y="5906055"/>
            <a:ext cx="1315276" cy="468938"/>
          </a:xfrm>
          <a:prstGeom prst="rect">
            <a:avLst/>
          </a:prstGeom>
        </p:spPr>
      </p:pic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0179FC76-F3DD-0644-BA5B-546FD3EB58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0008" y="4703552"/>
            <a:ext cx="6515914" cy="601939"/>
          </a:xfrm>
        </p:spPr>
        <p:txBody>
          <a:bodyPr>
            <a:noAutofit/>
          </a:bodyPr>
          <a:lstStyle>
            <a:lvl1pPr>
              <a:defRPr sz="1814" b="0" i="0">
                <a:solidFill>
                  <a:schemeClr val="bg1">
                    <a:lumMod val="95000"/>
                  </a:schemeClr>
                </a:solidFill>
                <a:latin typeface="Utility Pro" panose="020B0504020101020102" pitchFamily="34" charset="77"/>
              </a:defRPr>
            </a:lvl1pPr>
            <a:lvl2pPr>
              <a:defRPr sz="1814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1814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14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14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/>
              <a:t>Sub Header - Click here to edit</a:t>
            </a:r>
          </a:p>
        </p:txBody>
      </p:sp>
      <p:sp>
        <p:nvSpPr>
          <p:cNvPr id="48" name="Title 47">
            <a:extLst>
              <a:ext uri="{FF2B5EF4-FFF2-40B4-BE49-F238E27FC236}">
                <a16:creationId xmlns:a16="http://schemas.microsoft.com/office/drawing/2014/main" id="{F7465FC5-A82E-4644-9A42-CC7EDF171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07" y="4190543"/>
            <a:ext cx="10180789" cy="446548"/>
          </a:xfrm>
        </p:spPr>
        <p:txBody>
          <a:bodyPr/>
          <a:lstStyle>
            <a:lvl1pPr>
              <a:defRPr sz="290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EF8BF16F-4E72-D443-BABE-13EA7F074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375" y="5827044"/>
            <a:ext cx="1390810" cy="551683"/>
          </a:xfrm>
          <a:prstGeom prst="rect">
            <a:avLst/>
          </a:prstGeom>
        </p:spPr>
      </p:pic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749625CD-3C70-B842-A932-C02A6A291BE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2" y="5773582"/>
            <a:ext cx="1376621" cy="62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06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CCB0-9DB0-1F4C-90A2-B137CA409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9E3A6D-E57E-454F-B87E-4CA8FCCBB3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63391" y="6278238"/>
            <a:ext cx="7378885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BCF71-8B8B-3C4E-876F-E8AE173B52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4D6949-C561-8B45-A6AA-1FEDAA5C60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9758" y="1356053"/>
            <a:ext cx="5560247" cy="449138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25725A-7B38-3840-BF82-018ADBACE4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6347" y="1356053"/>
            <a:ext cx="5089653" cy="44913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95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271A-F4AE-524F-A4C0-93BC26997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ADB1DF-1F20-6847-8DA5-40D5B1232D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63391" y="6278238"/>
            <a:ext cx="7378885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1056F-D517-A64D-B7AD-962A14C680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ABBE8B3-509E-814D-A596-1E57E538DB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026" y="1425151"/>
            <a:ext cx="10425463" cy="43531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4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604" y="1425151"/>
            <a:ext cx="10678005" cy="4333963"/>
          </a:xfrm>
          <a:prstGeom prst="rect">
            <a:avLst/>
          </a:prstGeom>
        </p:spPr>
        <p:txBody>
          <a:bodyPr lIns="0" tIns="0" rIns="0" bIns="0" numCol="2" spcCol="180000"/>
          <a:lstStyle>
            <a:lvl1pPr>
              <a:defRPr sz="1632" b="0" i="0">
                <a:solidFill>
                  <a:schemeClr val="tx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9C49E937-FFD5-C141-A618-F892F3E6E1C1}"/>
              </a:ext>
            </a:extLst>
          </p:cNvPr>
          <p:cNvSpPr/>
          <p:nvPr userDrawn="1"/>
        </p:nvSpPr>
        <p:spPr>
          <a:xfrm>
            <a:off x="1" y="925258"/>
            <a:ext cx="10116319" cy="0"/>
          </a:xfrm>
          <a:custGeom>
            <a:avLst/>
            <a:gdLst/>
            <a:ahLst/>
            <a:cxnLst/>
            <a:rect l="l" t="t" r="r" b="b"/>
            <a:pathLst>
              <a:path w="8872855">
                <a:moveTo>
                  <a:pt x="0" y="0"/>
                </a:moveTo>
                <a:lnTo>
                  <a:pt x="8872598" y="0"/>
                </a:lnTo>
              </a:path>
            </a:pathLst>
          </a:custGeom>
          <a:ln w="25400">
            <a:solidFill>
              <a:srgbClr val="36A9E1"/>
            </a:solidFill>
            <a:prstDash val="sysDot"/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C95A7760-412A-4847-AFC2-D3CDCE3AC197}"/>
              </a:ext>
            </a:extLst>
          </p:cNvPr>
          <p:cNvSpPr/>
          <p:nvPr userDrawn="1"/>
        </p:nvSpPr>
        <p:spPr>
          <a:xfrm>
            <a:off x="10429682" y="357091"/>
            <a:ext cx="1253928" cy="589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6A110F8-B7DB-CE49-9043-7D82D7E231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50271" y="6268499"/>
            <a:ext cx="7292006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8415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605" y="1577340"/>
            <a:ext cx="4907515" cy="1954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22B9168-0987-084E-A165-7D39B7FEDD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95538" y="6268500"/>
            <a:ext cx="7346740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A089A446-2265-4E42-B109-DEAFC9251DD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704152" y="1577340"/>
            <a:ext cx="4907515" cy="1954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7837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7F08880-ED07-8940-8E66-82A240DFD9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50271" y="6268500"/>
            <a:ext cx="7292006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03FAA7D-E78D-E346-9BD6-1A0BD37E92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6347" y="1494249"/>
            <a:ext cx="10749061" cy="428409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787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6624B95B-8749-2345-9654-060ACB4AE6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63392" y="6268500"/>
            <a:ext cx="7378885" cy="167418"/>
          </a:xfrm>
        </p:spPr>
        <p:txBody>
          <a:bodyPr/>
          <a:lstStyle/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40DBCC18-2402-F840-9A71-E47B0C96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390729"/>
          </a:xfrm>
          <a:prstGeom prst="rect">
            <a:avLst/>
          </a:prstGeom>
        </p:spPr>
        <p:txBody>
          <a:bodyPr lIns="0" tIns="0" rIns="0" bIns="0"/>
          <a:lstStyle>
            <a:lvl1pPr>
              <a:defRPr sz="2539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230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82176" y="4535539"/>
            <a:ext cx="4704489" cy="2319973"/>
          </a:xfrm>
          <a:custGeom>
            <a:avLst/>
            <a:gdLst/>
            <a:ahLst/>
            <a:cxnLst/>
            <a:rect l="l" t="t" r="r" b="b"/>
            <a:pathLst>
              <a:path w="4126229" h="2558415">
                <a:moveTo>
                  <a:pt x="3341230" y="0"/>
                </a:moveTo>
                <a:lnTo>
                  <a:pt x="0" y="2558313"/>
                </a:lnTo>
                <a:lnTo>
                  <a:pt x="4125645" y="2558313"/>
                </a:lnTo>
                <a:lnTo>
                  <a:pt x="3341230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11090610" y="6185673"/>
            <a:ext cx="1100466" cy="670253"/>
          </a:xfrm>
          <a:custGeom>
            <a:avLst/>
            <a:gdLst/>
            <a:ahLst/>
            <a:cxnLst/>
            <a:rect l="l" t="t" r="r" b="b"/>
            <a:pathLst>
              <a:path w="965200" h="739140">
                <a:moveTo>
                  <a:pt x="964615" y="0"/>
                </a:moveTo>
                <a:lnTo>
                  <a:pt x="0" y="738581"/>
                </a:lnTo>
                <a:lnTo>
                  <a:pt x="964615" y="738581"/>
                </a:lnTo>
                <a:lnTo>
                  <a:pt x="964615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7043886" y="1220247"/>
            <a:ext cx="5146848" cy="3373721"/>
          </a:xfrm>
          <a:custGeom>
            <a:avLst/>
            <a:gdLst/>
            <a:ahLst/>
            <a:cxnLst/>
            <a:rect l="l" t="t" r="r" b="b"/>
            <a:pathLst>
              <a:path w="4514215" h="3720465">
                <a:moveTo>
                  <a:pt x="4513922" y="0"/>
                </a:moveTo>
                <a:lnTo>
                  <a:pt x="0" y="3456216"/>
                </a:lnTo>
                <a:lnTo>
                  <a:pt x="4513922" y="3720312"/>
                </a:lnTo>
                <a:lnTo>
                  <a:pt x="4513922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bk object 19"/>
          <p:cNvSpPr/>
          <p:nvPr/>
        </p:nvSpPr>
        <p:spPr>
          <a:xfrm>
            <a:off x="7043880" y="4486905"/>
            <a:ext cx="5146848" cy="2368918"/>
          </a:xfrm>
          <a:custGeom>
            <a:avLst/>
            <a:gdLst/>
            <a:ahLst/>
            <a:cxnLst/>
            <a:rect l="l" t="t" r="r" b="b"/>
            <a:pathLst>
              <a:path w="4514215" h="2612390">
                <a:moveTo>
                  <a:pt x="0" y="0"/>
                </a:moveTo>
                <a:lnTo>
                  <a:pt x="800849" y="2611945"/>
                </a:lnTo>
                <a:lnTo>
                  <a:pt x="3317900" y="2611945"/>
                </a:lnTo>
                <a:lnTo>
                  <a:pt x="4513922" y="1696173"/>
                </a:lnTo>
                <a:lnTo>
                  <a:pt x="4513922" y="264083"/>
                </a:lnTo>
                <a:lnTo>
                  <a:pt x="0" y="0"/>
                </a:lnTo>
                <a:close/>
              </a:path>
            </a:pathLst>
          </a:custGeom>
          <a:solidFill>
            <a:srgbClr val="F0F7F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604" y="322463"/>
            <a:ext cx="1018078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6A9E1"/>
                </a:solidFill>
                <a:latin typeface="Utility Pro"/>
                <a:cs typeface="Utility Pro"/>
              </a:defRPr>
            </a:lvl1pPr>
          </a:lstStyle>
          <a:p>
            <a:r>
              <a:rPr lang="en-GB" dirty="0"/>
              <a:t>Slide master title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8811" y="6278239"/>
            <a:ext cx="7363119" cy="167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1088" b="0" i="0">
                <a:solidFill>
                  <a:srgbClr val="1D71B8"/>
                </a:solidFill>
                <a:latin typeface="Utility Pro"/>
                <a:cs typeface="Utility Pro"/>
              </a:defRPr>
            </a:lvl1pPr>
          </a:lstStyle>
          <a:p>
            <a:pPr marL="11516">
              <a:spcBef>
                <a:spcPts val="313"/>
              </a:spcBef>
            </a:pPr>
            <a:r>
              <a:rPr lang="en-GB"/>
              <a:t>&lt;PRESENTATION TITLE&gt;</a:t>
            </a:r>
            <a:endParaRPr lang="en-GB" dirty="0">
              <a:solidFill>
                <a:srgbClr val="36A9E1"/>
              </a:solidFill>
              <a:latin typeface="UtilityPro-Light"/>
              <a:cs typeface="UtilityPro-Light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42277" y="5992634"/>
            <a:ext cx="713131" cy="502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64" b="0" i="0">
                <a:solidFill>
                  <a:srgbClr val="36A9E1"/>
                </a:solidFill>
                <a:latin typeface="UtilityPro-Light"/>
                <a:cs typeface="UtilityPro-Light"/>
              </a:defRPr>
            </a:lvl1pPr>
          </a:lstStyle>
          <a:p>
            <a:pPr marL="23608">
              <a:spcBef>
                <a:spcPts val="322"/>
              </a:spcBef>
            </a:pPr>
            <a:fld id="{81D60167-4931-47E6-BA6A-407CBD079E47}" type="slidenum">
              <a:rPr lang="en-GB" smtClean="0"/>
              <a:pPr marL="23608">
                <a:spcBef>
                  <a:spcPts val="322"/>
                </a:spcBef>
              </a:pPr>
              <a:t>‹#›</a:t>
            </a:fld>
            <a:endParaRPr lang="en-GB" dirty="0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0AB580D7-5CCA-6F41-A094-B9B0D74403F0}"/>
              </a:ext>
            </a:extLst>
          </p:cNvPr>
          <p:cNvSpPr/>
          <p:nvPr userDrawn="1"/>
        </p:nvSpPr>
        <p:spPr>
          <a:xfrm>
            <a:off x="1" y="925258"/>
            <a:ext cx="10116319" cy="0"/>
          </a:xfrm>
          <a:custGeom>
            <a:avLst/>
            <a:gdLst/>
            <a:ahLst/>
            <a:cxnLst/>
            <a:rect l="l" t="t" r="r" b="b"/>
            <a:pathLst>
              <a:path w="8872855">
                <a:moveTo>
                  <a:pt x="0" y="0"/>
                </a:moveTo>
                <a:lnTo>
                  <a:pt x="8872598" y="0"/>
                </a:lnTo>
              </a:path>
            </a:pathLst>
          </a:custGeom>
          <a:ln w="25400">
            <a:solidFill>
              <a:srgbClr val="36A9E1"/>
            </a:solidFill>
            <a:prstDash val="sysDot"/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3930B5D6-2268-2B40-A0FA-677A4E3A5AD9}"/>
              </a:ext>
            </a:extLst>
          </p:cNvPr>
          <p:cNvSpPr/>
          <p:nvPr userDrawn="1"/>
        </p:nvSpPr>
        <p:spPr>
          <a:xfrm>
            <a:off x="10429682" y="357091"/>
            <a:ext cx="1253928" cy="5896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73F218-72B0-9241-92CB-262B31F93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020" y="1372990"/>
            <a:ext cx="10515962" cy="435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DBC70A-4FB1-4945-BF0A-942D0BC67B4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58" y="5922265"/>
            <a:ext cx="1261553" cy="500412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52D6F7F7-C5FC-3347-88E1-4529DAAB301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81" y="5818641"/>
            <a:ext cx="1652134" cy="74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7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hf hdr="0" dt="0"/>
  <p:txStyles>
    <p:titleStyle>
      <a:lvl1pPr>
        <a:defRPr sz="2176" b="1" i="0">
          <a:latin typeface="Myriad Pro Semibold" panose="020B0503030403020204" pitchFamily="34" charset="0"/>
          <a:ea typeface="+mj-ea"/>
          <a:cs typeface="+mj-cs"/>
        </a:defRPr>
      </a:lvl1pPr>
    </p:titleStyle>
    <p:bodyStyle>
      <a:lvl1pPr marL="0">
        <a:defRPr sz="1270" b="0" i="0">
          <a:latin typeface="UtilityPro" panose="020B0504020101020102" pitchFamily="34" charset="77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5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247607" y="5196759"/>
            <a:ext cx="509024" cy="1658934"/>
          </a:xfrm>
          <a:custGeom>
            <a:avLst/>
            <a:gdLst/>
            <a:ahLst/>
            <a:cxnLst/>
            <a:rect l="l" t="t" r="r" b="b"/>
            <a:pathLst>
              <a:path w="561340" h="1829434">
                <a:moveTo>
                  <a:pt x="0" y="0"/>
                </a:moveTo>
                <a:lnTo>
                  <a:pt x="0" y="1829134"/>
                </a:lnTo>
                <a:lnTo>
                  <a:pt x="560837" y="1829134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247607" y="4146666"/>
            <a:ext cx="5476035" cy="2709227"/>
          </a:xfrm>
          <a:custGeom>
            <a:avLst/>
            <a:gdLst/>
            <a:ahLst/>
            <a:cxnLst/>
            <a:rect l="l" t="t" r="r" b="b"/>
            <a:pathLst>
              <a:path w="6038850" h="2987675">
                <a:moveTo>
                  <a:pt x="0" y="0"/>
                </a:moveTo>
                <a:lnTo>
                  <a:pt x="0" y="681642"/>
                </a:lnTo>
                <a:lnTo>
                  <a:pt x="706886" y="2987153"/>
                </a:lnTo>
                <a:lnTo>
                  <a:pt x="2598812" y="2987153"/>
                </a:lnTo>
                <a:lnTo>
                  <a:pt x="6038683" y="353294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6885117" y="4502897"/>
            <a:ext cx="4058370" cy="2352795"/>
          </a:xfrm>
          <a:custGeom>
            <a:avLst/>
            <a:gdLst/>
            <a:ahLst/>
            <a:cxnLst/>
            <a:rect l="l" t="t" r="r" b="b"/>
            <a:pathLst>
              <a:path w="4475480" h="2594609">
                <a:moveTo>
                  <a:pt x="0" y="0"/>
                </a:moveTo>
                <a:lnTo>
                  <a:pt x="795369" y="2594075"/>
                </a:lnTo>
                <a:lnTo>
                  <a:pt x="4475081" y="2594075"/>
                </a:lnTo>
                <a:lnTo>
                  <a:pt x="4475081" y="261816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6758187" y="4629832"/>
            <a:ext cx="5433811" cy="2225539"/>
          </a:xfrm>
          <a:custGeom>
            <a:avLst/>
            <a:gdLst/>
            <a:ahLst/>
            <a:cxnLst/>
            <a:rect l="l" t="t" r="r" b="b"/>
            <a:pathLst>
              <a:path w="4615180" h="2454275">
                <a:moveTo>
                  <a:pt x="0" y="0"/>
                </a:moveTo>
                <a:lnTo>
                  <a:pt x="752432" y="2454095"/>
                </a:lnTo>
                <a:lnTo>
                  <a:pt x="4615056" y="2454095"/>
                </a:lnTo>
                <a:lnTo>
                  <a:pt x="4615056" y="270008"/>
                </a:lnTo>
                <a:lnTo>
                  <a:pt x="0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3813176" y="4596422"/>
            <a:ext cx="4571791" cy="2258937"/>
          </a:xfrm>
          <a:custGeom>
            <a:avLst/>
            <a:gdLst/>
            <a:ahLst/>
            <a:cxnLst/>
            <a:rect l="l" t="t" r="r" b="b"/>
            <a:pathLst>
              <a:path w="4017009" h="2491104">
                <a:moveTo>
                  <a:pt x="3253249" y="0"/>
                </a:moveTo>
                <a:lnTo>
                  <a:pt x="0" y="2490938"/>
                </a:lnTo>
                <a:lnTo>
                  <a:pt x="4016996" y="2490938"/>
                </a:lnTo>
                <a:lnTo>
                  <a:pt x="3253249" y="0"/>
                </a:lnTo>
                <a:close/>
              </a:path>
            </a:pathLst>
          </a:custGeom>
          <a:solidFill>
            <a:srgbClr val="1D71B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E9E7478-7E43-8646-92EE-BB62A0B28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282" y="5294653"/>
            <a:ext cx="1834587" cy="1084074"/>
          </a:xfrm>
          <a:prstGeom prst="rect">
            <a:avLst/>
          </a:prstGeom>
          <a:effectLst>
            <a:glow rad="342900">
              <a:schemeClr val="tx1">
                <a:alpha val="3000"/>
              </a:schemeClr>
            </a:glo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DD33A5-C51F-A342-A021-1FBEF1A08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" y="3567196"/>
            <a:ext cx="10400824" cy="3290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F0E3AD-6B44-6941-8611-DAF7844F2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467" y="5914587"/>
            <a:ext cx="1046092" cy="4689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765E8D-536D-F945-831E-6C78943B3AA4}"/>
              </a:ext>
            </a:extLst>
          </p:cNvPr>
          <p:cNvSpPr txBox="1"/>
          <p:nvPr/>
        </p:nvSpPr>
        <p:spPr>
          <a:xfrm>
            <a:off x="368321" y="3995634"/>
            <a:ext cx="9045501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0" b="1" dirty="0">
                <a:solidFill>
                  <a:schemeClr val="bg1"/>
                </a:solidFill>
                <a:latin typeface="Myriad Pro Semibold" panose="020B0503030403020204" pitchFamily="34" charset="0"/>
              </a:rPr>
              <a:t>Impact 2023 – The Power of the Bike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1AAECD-EADE-9E4F-92F9-2E615EB58E9F}"/>
              </a:ext>
            </a:extLst>
          </p:cNvPr>
          <p:cNvSpPr txBox="1"/>
          <p:nvPr/>
        </p:nvSpPr>
        <p:spPr>
          <a:xfrm>
            <a:off x="384257" y="4712827"/>
            <a:ext cx="6885973" cy="10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6" b="1" dirty="0">
                <a:solidFill>
                  <a:schemeClr val="bg1"/>
                </a:solidFill>
                <a:latin typeface="Myriad Pro Semibold" panose="020B0503030403020204" pitchFamily="34" charset="0"/>
              </a:rPr>
              <a:t>A framework for  Scottish Cycling to deliver success and impact, inspired by the 2023 UCI Cycling World Championships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B0FEC7A-1AB2-944E-AEB5-815E727326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88" y="5836338"/>
            <a:ext cx="1106167" cy="55168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CF07DA5-C9BE-0A4E-B61F-E4A1DE1BC29E}"/>
              </a:ext>
            </a:extLst>
          </p:cNvPr>
          <p:cNvSpPr/>
          <p:nvPr/>
        </p:nvSpPr>
        <p:spPr>
          <a:xfrm>
            <a:off x="1785248" y="5789523"/>
            <a:ext cx="1100810" cy="5984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32"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E089CA4C-ED89-3F40-8743-E6C7B272F3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13" y="5801712"/>
            <a:ext cx="1094882" cy="620933"/>
          </a:xfrm>
          <a:prstGeom prst="rect">
            <a:avLst/>
          </a:prstGeom>
        </p:spPr>
      </p:pic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340B014-E5DF-41BD-8645-45F6FB9D3C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" y="-2641"/>
            <a:ext cx="121895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Developing the needs analysis – Organised Groups</a:t>
            </a:r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Cycling clubs, school cycling clubs, scout/guide groups, youth groups,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Why are they important?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Access to cycling, rider pathway, events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Capturing the impact of your facility on </a:t>
            </a:r>
            <a:r>
              <a:rPr lang="en-US" sz="2800" dirty="0" err="1">
                <a:solidFill>
                  <a:schemeClr val="tx2"/>
                </a:solidFill>
              </a:rPr>
              <a:t>organised</a:t>
            </a:r>
            <a:r>
              <a:rPr lang="en-US" sz="2800" dirty="0">
                <a:solidFill>
                  <a:schemeClr val="tx2"/>
                </a:solidFill>
              </a:rPr>
              <a:t> groups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Can/will the facility create new clubs/groups?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Think evidence, evidence, evidence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Surveys, letters of support/intent, capture numbers of coaches/leaders, increase in participants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939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Site Considerations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Security of Tenure – 25 years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Only one suitable location or are there several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SWOT (strengths, weaknesses, opportunities &amp; threats) analysis on all of the site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Fit with the regional provision of existing facilities?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Duplicate or compliment existing facilities, does it fill gaps in provision, and does it offer additionally?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Do any of the site options offer additional business, tourism or health potential?</a:t>
            </a:r>
          </a:p>
        </p:txBody>
      </p:sp>
    </p:spTree>
    <p:extLst>
      <p:ext uri="{BB962C8B-B14F-4D97-AF65-F5344CB8AC3E}">
        <p14:creationId xmlns:p14="http://schemas.microsoft.com/office/powerpoint/2010/main" val="1555401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Site Considerations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Security of Tenure – 25 years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Only one suitable location or are there several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SWOT (strengths, weaknesses, opportunities &amp; threats) analysis on all of the site options?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Fit with the regional provision of existing facilities?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Duplicate or compliment existing facilities, does it fill gaps in provision, and does it offer additionally?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Do any of the site options offer additional business, tourism or health potential? Consider match funding</a:t>
            </a:r>
          </a:p>
        </p:txBody>
      </p:sp>
    </p:spTree>
    <p:extLst>
      <p:ext uri="{BB962C8B-B14F-4D97-AF65-F5344CB8AC3E}">
        <p14:creationId xmlns:p14="http://schemas.microsoft.com/office/powerpoint/2010/main" val="4079907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Budget and Funding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a rough budget for the project – Inspire or Strategic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Research and create a list of funders to approach initially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Local Authorities, Trusts, Community Regeneration, Waste Funding, Windfarms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likelihood and potential levels of funding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Do you need to revisit your initial concept?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810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Identifying gaps and Professional Support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Inspire or Strategic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What do you not know about your project?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What professional services are required?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Design of cycling elements, supporting facilities, detailed budget breakdown, economic/health outcomes quantified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19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557ACED-78C2-4420-883F-3C5A8108D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8" t="22844" r="23373" b="7435"/>
          <a:stretch/>
        </p:blipFill>
        <p:spPr>
          <a:xfrm>
            <a:off x="1399142" y="1148508"/>
            <a:ext cx="8196550" cy="456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9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B3DBCC-A004-4EF3-8B82-AB11BBDC8C0B}"/>
              </a:ext>
            </a:extLst>
          </p:cNvPr>
          <p:cNvSpPr txBox="1"/>
          <p:nvPr/>
        </p:nvSpPr>
        <p:spPr>
          <a:xfrm>
            <a:off x="2379643" y="2027104"/>
            <a:ext cx="7061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WE ADD A BASIC PUMP TRACK DESIGN TO THIS SLIDE </a:t>
            </a:r>
          </a:p>
          <a:p>
            <a:endParaRPr lang="en-GB" dirty="0"/>
          </a:p>
          <a:p>
            <a:r>
              <a:rPr lang="en-GB" dirty="0"/>
              <a:t>Use it to talk about how we don’t need totally detailed for Inspire projects (other funders may require though)</a:t>
            </a:r>
          </a:p>
        </p:txBody>
      </p:sp>
    </p:spTree>
    <p:extLst>
      <p:ext uri="{BB962C8B-B14F-4D97-AF65-F5344CB8AC3E}">
        <p14:creationId xmlns:p14="http://schemas.microsoft.com/office/powerpoint/2010/main" val="1172696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A37C53-06B9-4191-8D4D-308EB261F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18" y="1031277"/>
            <a:ext cx="6778013" cy="479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D5A433B-531A-4E07-8F13-CE34CF9FC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04" y="1136359"/>
            <a:ext cx="2022281" cy="446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627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Review your Sport Development Outcomes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Clubs – who will use or is new facility needed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Schools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Other organized groups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Contact existing facilities of similar scale/location – understand their user numbers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81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Preparation &amp; Brief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Funding Secured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CFF – unlikely to be first funder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All contracts in place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Security of tenure on land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CFF conditions of contract in award letter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Planning permission (can be done as you </a:t>
            </a:r>
            <a:r>
              <a:rPr lang="en-US" sz="2800" dirty="0" err="1">
                <a:solidFill>
                  <a:schemeClr val="tx2"/>
                </a:solidFill>
              </a:rPr>
              <a:t>finalise</a:t>
            </a:r>
            <a:r>
              <a:rPr lang="en-US" sz="2800" dirty="0">
                <a:solidFill>
                  <a:schemeClr val="tx2"/>
                </a:solidFill>
              </a:rPr>
              <a:t> funding applications)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7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9D0395-5B56-4458-905A-663B1C1CE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1154112"/>
            <a:ext cx="6143625" cy="1781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785888-FF96-4B6E-A4D3-3C3B19914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085" y="2935287"/>
            <a:ext cx="6219825" cy="1724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6CD8BB-9758-4CED-A589-7536BBDDC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187" y="4659312"/>
            <a:ext cx="61436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69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2: Concept Design</a:t>
            </a:r>
            <a:endParaRPr lang="en-GB" dirty="0"/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A70FFA9A-9FE4-4B59-81AC-6FB1AF14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76" y="1017606"/>
            <a:ext cx="3844887" cy="5517931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D219E6A3-9DA7-4E91-8902-FA0A761A8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04" y="2148981"/>
            <a:ext cx="4814993" cy="256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86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2: Concept Design</a:t>
            </a:r>
            <a:endParaRPr lang="en-GB" dirty="0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C54C421-526D-485C-835E-0EDB68F06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50" y="1013422"/>
            <a:ext cx="3711368" cy="5616938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4D3382BB-0708-4D00-A5E4-0E8B55C90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04" y="1590387"/>
            <a:ext cx="4840724" cy="391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32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3&amp;4: Detailed/Technical Design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Design &amp; Build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possible contractors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Prepare tender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Develop scoring system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Tender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Include your schedule of services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Select a competent contractor to design &amp; build your facility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89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3&amp;4: Detailed/Technical Design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Traditional Contract Route – Designers (Architect)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possible designers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Prepare tender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Develop scoring system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Tender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Include your schedule of services – including detailed design and bill of quantities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Select a competent designer to design your facility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21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3&amp;4: Detailed/Technical Design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Traditional Contract Route – Build Contractor (Builders)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Identify possible builders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Prepare tender (your designer should assist with this stage)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Develop scoring system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Tender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Include your schedule of services – including detailed design and bill of quantities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Select a competent builder for your facility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37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5: Construction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solidFill>
                  <a:schemeClr val="tx2"/>
                </a:solidFill>
              </a:rPr>
              <a:t>Monitoring Quality and CDM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Set out a ‘request for change’ procedure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Agree the CDM for the project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Agree frequency of site visits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the quality of the build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the CDM for the project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the budget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Complete the construction phase (including Practical Completion certificate)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532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6: Handover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err="1">
                <a:solidFill>
                  <a:schemeClr val="tx2"/>
                </a:solidFill>
              </a:rPr>
              <a:t>Finalising</a:t>
            </a:r>
            <a:r>
              <a:rPr lang="en-US" sz="2800" dirty="0">
                <a:solidFill>
                  <a:schemeClr val="tx2"/>
                </a:solidFill>
              </a:rPr>
              <a:t> the Contracts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Create a defects log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Signage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Plan your official opening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Ongoing maintenance &amp; inspection plan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Benefit of risk assessment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Continue to evaluate and get feedback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Accident reporting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89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7: In Use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solidFill>
                  <a:schemeClr val="tx2"/>
                </a:solidFill>
              </a:rPr>
              <a:t>The Fun Bit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Monitor usage through counters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Qualitative user surveys (if possible)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Engage with clubs and organized groups – evidence of their growth will help future funding bids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Implement your maintenance/inspection bid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Run awesome events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Go Ride!!!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41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EEDF-35B7-44AD-BB1B-A9D528D02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  <a:endParaRPr lang="en-GB" dirty="0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C6602BF-A36D-4C55-8445-6B0B64BD9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12" y="1066155"/>
            <a:ext cx="9936000" cy="55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01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Project Management Guide</a:t>
            </a:r>
            <a:endParaRPr lang="en-GB" dirty="0"/>
          </a:p>
        </p:txBody>
      </p:sp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CB2D2C1-3D2B-401B-82C0-EE12D8A4E3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19644" r="44519" b="1035"/>
          <a:stretch/>
        </p:blipFill>
        <p:spPr>
          <a:xfrm>
            <a:off x="1005604" y="1009023"/>
            <a:ext cx="3227942" cy="4663683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0A43ACC-967A-4264-9C64-205E263CC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779" y="1060329"/>
            <a:ext cx="6139533" cy="461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5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27807" y="1245199"/>
            <a:ext cx="105363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2"/>
                </a:solidFill>
              </a:rPr>
              <a:t> Expression of Interest Stage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Create a simple document that outlines your idea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Set up a project delivery group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2"/>
                </a:solidFill>
              </a:rPr>
              <a:t>Site considerations</a:t>
            </a:r>
            <a:endParaRPr lang="en-US" sz="36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5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Initial scoping of the need for the project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What is your project?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How do you know you need the facility?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Who would use the facility?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How can you evidence and record need e.g. by public meetings, questionnaires or survey?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Does your idea deliver for the local community?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Will it meet the needs of target groups? i.e. deprivation, health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Benchmark your idea against other facilities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/>
              <a:t>What is the population base? How many people live in the area?</a:t>
            </a:r>
            <a:endParaRPr lang="en-US" sz="24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68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Initial scoping of the need for the project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What is your project?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How do you know you need the facility?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Who would use the facility?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Does your idea deliver for the local community?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Will it meet the needs of target groups?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Benchmark your idea against other facilities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How many people live in the area?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What is your proposed site? Opportunities and constraints?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381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7328B-2A87-4EA6-9BEB-CA964B483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Cycling Facilities Fund – Consider Strategic Context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F77D94-0944-454F-A677-9C61120C6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7037">
            <a:off x="8736683" y="2459479"/>
            <a:ext cx="2834676" cy="39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91BAEA-BD39-457B-A6BA-7B7B03625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1740">
            <a:off x="578390" y="1512849"/>
            <a:ext cx="4105275" cy="28479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D61983-952F-4981-B7BF-73F224865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82373">
            <a:off x="5174075" y="1300901"/>
            <a:ext cx="308869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06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53E9-DFAA-4961-A710-C614B5BD4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Multi-Discipline Hubs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A63D86-9594-43C9-A948-D27CA06CFFE6}"/>
              </a:ext>
            </a:extLst>
          </p:cNvPr>
          <p:cNvSpPr txBox="1"/>
          <p:nvPr/>
        </p:nvSpPr>
        <p:spPr>
          <a:xfrm>
            <a:off x="674973" y="5681033"/>
            <a:ext cx="3363626" cy="8992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6A837E-3DBF-4751-ABA6-E9E816A99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634" y="1027868"/>
            <a:ext cx="7964727" cy="56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24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B48C-3F1E-4DF5-A21B-0915BD7E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0: Strategic Definition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1713-C7CF-412D-934E-A9A67E8B127D}"/>
              </a:ext>
            </a:extLst>
          </p:cNvPr>
          <p:cNvSpPr txBox="1"/>
          <p:nvPr/>
        </p:nvSpPr>
        <p:spPr>
          <a:xfrm>
            <a:off x="803564" y="1230253"/>
            <a:ext cx="1058487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Developing the needs analysis – Informal Users</a:t>
            </a:r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Informal = users not part of an </a:t>
            </a:r>
            <a:r>
              <a:rPr lang="en-US" sz="2800" dirty="0" err="1"/>
              <a:t>organised</a:t>
            </a:r>
            <a:r>
              <a:rPr lang="en-US" sz="2800" dirty="0"/>
              <a:t> group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How to evidence the need?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Surveys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Engage schools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Community drop-in sessions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Online petitions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54567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CCFB5CC1AE3E4AAF8F4AC88004D562" ma:contentTypeVersion="1335" ma:contentTypeDescription="Create a new document." ma:contentTypeScope="" ma:versionID="3a2a8730a1f55dd54789d21781fbf88d">
  <xsd:schema xmlns:xsd="http://www.w3.org/2001/XMLSchema" xmlns:xs="http://www.w3.org/2001/XMLSchema" xmlns:p="http://schemas.microsoft.com/office/2006/metadata/properties" xmlns:ns2="846dfa46-0875-46aa-b442-521457251285" xmlns:ns3="a80f0f2a-82ee-4487-a09b-77150e5eecf1" targetNamespace="http://schemas.microsoft.com/office/2006/metadata/properties" ma:root="true" ma:fieldsID="98ac1fffba0c6801b41f5a624b6bd3e5" ns2:_="" ns3:_="">
    <xsd:import namespace="846dfa46-0875-46aa-b442-521457251285"/>
    <xsd:import namespace="a80f0f2a-82ee-4487-a09b-77150e5eecf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dfa46-0875-46aa-b442-52145725128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0f0f2a-82ee-4487-a09b-77150e5eec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46dfa46-0875-46aa-b442-521457251285">NRUMYWKEWYXS-1537462846-489500</_dlc_DocId>
    <_dlc_DocIdUrl xmlns="846dfa46-0875-46aa-b442-521457251285">
      <Url>https://scottishcycling.sharepoint.com/sites/SC-Shared-Docs/_layouts/15/DocIdRedir.aspx?ID=NRUMYWKEWYXS-1537462846-489500</Url>
      <Description>NRUMYWKEWYXS-1537462846-489500</Description>
    </_dlc_DocIdUrl>
  </documentManagement>
</p:properties>
</file>

<file path=customXml/itemProps1.xml><?xml version="1.0" encoding="utf-8"?>
<ds:datastoreItem xmlns:ds="http://schemas.openxmlformats.org/officeDocument/2006/customXml" ds:itemID="{FEB243A5-1041-45A9-8D73-F73EE9EFBA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dfa46-0875-46aa-b442-521457251285"/>
    <ds:schemaRef ds:uri="a80f0f2a-82ee-4487-a09b-77150e5eec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0D6A83-492C-4B85-B9F6-45973E94B5D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4573A3C-9E02-4BBD-AA46-D6C051308D1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DD84477-2CA2-4646-A59C-98FA61391510}">
  <ds:schemaRefs>
    <ds:schemaRef ds:uri="http://schemas.microsoft.com/office/2006/documentManagement/types"/>
    <ds:schemaRef ds:uri="feff727b-02ca-4ca5-b9e3-8af0608a9832"/>
    <ds:schemaRef ds:uri="http://purl.org/dc/dcmitype/"/>
    <ds:schemaRef ds:uri="fa545e40-4f66-44b9-b130-d3bb5e5f6157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  <ds:schemaRef ds:uri="846dfa46-0875-46aa-b442-52145725128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7879</TotalTime>
  <Words>1044</Words>
  <Application>Microsoft Office PowerPoint</Application>
  <PresentationFormat>Widescreen</PresentationFormat>
  <Paragraphs>154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Myriad Pro Semibold</vt:lpstr>
      <vt:lpstr>Utility Pro</vt:lpstr>
      <vt:lpstr>UtilityPro</vt:lpstr>
      <vt:lpstr>UtilityPro-Light</vt:lpstr>
      <vt:lpstr>1_Office Theme</vt:lpstr>
      <vt:lpstr>PowerPoint Presentation</vt:lpstr>
      <vt:lpstr>Objectives</vt:lpstr>
      <vt:lpstr>Intro to Project Management Guide</vt:lpstr>
      <vt:lpstr>Stage 0: Strategic Definition</vt:lpstr>
      <vt:lpstr>Stage 0: Strategic Definition</vt:lpstr>
      <vt:lpstr>Stage 0: Strategic Definition</vt:lpstr>
      <vt:lpstr>Cycling Facilities Fund – Consider Strategic Context</vt:lpstr>
      <vt:lpstr>Multi-Discipline Hubs</vt:lpstr>
      <vt:lpstr>Stage 0: Strategic Definition</vt:lpstr>
      <vt:lpstr>Stage 0: Strategic Definition</vt:lpstr>
      <vt:lpstr>Stage 0: Strategic Definition</vt:lpstr>
      <vt:lpstr>Stage 0: Strategic Definition</vt:lpstr>
      <vt:lpstr>Stage 0: Strategic Definition</vt:lpstr>
      <vt:lpstr>Stage 1: Preparation &amp; Brief</vt:lpstr>
      <vt:lpstr>Stage 1: Preparation &amp; Brief</vt:lpstr>
      <vt:lpstr>Stage 1: Preparation &amp; Brief</vt:lpstr>
      <vt:lpstr>Stage 1: Preparation &amp; Brief</vt:lpstr>
      <vt:lpstr>Stage 1: Preparation &amp; Brief</vt:lpstr>
      <vt:lpstr>Stage 1: Preparation &amp; Brief</vt:lpstr>
      <vt:lpstr>Stage 2: Concept Design</vt:lpstr>
      <vt:lpstr>Stage 2: Concept Design</vt:lpstr>
      <vt:lpstr>Stage 3&amp;4: Detailed/Technical Design</vt:lpstr>
      <vt:lpstr>Stage 3&amp;4: Detailed/Technical Design</vt:lpstr>
      <vt:lpstr>Stage 3&amp;4: Detailed/Technical Design</vt:lpstr>
      <vt:lpstr>Stage 5: Construction</vt:lpstr>
      <vt:lpstr>Stage 6: Handover</vt:lpstr>
      <vt:lpstr>Stage 7: In Use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McCall</dc:creator>
  <cp:lastModifiedBy>Graeme McLean</cp:lastModifiedBy>
  <cp:revision>103</cp:revision>
  <dcterms:created xsi:type="dcterms:W3CDTF">2020-07-06T08:04:22Z</dcterms:created>
  <dcterms:modified xsi:type="dcterms:W3CDTF">2022-01-16T21:34:18Z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0x010100C3CCFB5CC1AE3E4AAF8F4AC88004D562</vt:lpwstr>
  </property>
  <property fmtid="{D5CDD505-2E9C-101B-9397-08002B2CF9AE}" pid="3" name="_dlc_DocIdItemGuid">
    <vt:lpwstr>fc3bbdf9-de70-46c4-ad50-37629c08e911</vt:lpwstr>
  </property>
</Properties>
</file>